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261" r:id="rId5"/>
    <p:sldId id="257" r:id="rId6"/>
    <p:sldId id="283" r:id="rId7"/>
    <p:sldId id="258" r:id="rId8"/>
    <p:sldId id="259" r:id="rId9"/>
    <p:sldId id="263" r:id="rId10"/>
    <p:sldId id="284" r:id="rId11"/>
    <p:sldId id="278" r:id="rId12"/>
    <p:sldId id="266" r:id="rId13"/>
    <p:sldId id="285" r:id="rId14"/>
    <p:sldId id="288" r:id="rId15"/>
    <p:sldId id="289" r:id="rId16"/>
    <p:sldId id="279" r:id="rId17"/>
    <p:sldId id="270" r:id="rId18"/>
    <p:sldId id="291" r:id="rId19"/>
    <p:sldId id="292" r:id="rId20"/>
    <p:sldId id="290" r:id="rId21"/>
    <p:sldId id="293" r:id="rId22"/>
    <p:sldId id="294" r:id="rId23"/>
    <p:sldId id="280" r:id="rId24"/>
    <p:sldId id="269" r:id="rId25"/>
    <p:sldId id="282" r:id="rId26"/>
    <p:sldId id="295" r:id="rId27"/>
    <p:sldId id="281"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7A787"/>
    <a:srgbClr val="B1865A"/>
    <a:srgbClr val="B9AF91"/>
    <a:srgbClr val="FF7777"/>
    <a:srgbClr val="595959"/>
    <a:srgbClr val="FBF8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horzBarState="maximized">
    <p:restoredLeft sz="30917" autoAdjust="0"/>
    <p:restoredTop sz="94660"/>
  </p:normalViewPr>
  <p:slideViewPr>
    <p:cSldViewPr snapToGrid="0" showGuides="1">
      <p:cViewPr>
        <p:scale>
          <a:sx n="66" d="100"/>
          <a:sy n="66" d="100"/>
        </p:scale>
        <p:origin x="60" y="784"/>
      </p:cViewPr>
      <p:guideLst>
        <p:guide orient="horz" pos="2137"/>
        <p:guide pos="7446"/>
      </p:guideLst>
    </p:cSldViewPr>
  </p:slideViewPr>
  <p:notesTextViewPr>
    <p:cViewPr>
      <p:scale>
        <a:sx n="1" d="1"/>
        <a:sy n="1" d="1"/>
      </p:scale>
      <p:origin x="0" y="0"/>
    </p:cViewPr>
  </p:notesTextViewPr>
  <p:sorterViewPr>
    <p:cViewPr>
      <p:scale>
        <a:sx n="139" d="100"/>
        <a:sy n="139" d="100"/>
      </p:scale>
      <p:origin x="0" y="0"/>
    </p:cViewPr>
  </p:sorterViewPr>
  <p:gridSpacing cx="72005" cy="72005"/>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DBF62C-59EE-4C2D-8AA0-BC9B5A0B5B0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C8FA6E-0846-41C8-B131-E25D5654CE6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6C8FA6E-0846-41C8-B131-E25D5654CE6C}"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image" Target="../media/image2.png"/><Relationship Id="rId4" Type="http://schemas.openxmlformats.org/officeDocument/2006/relationships/tags" Target="../tags/tag1.xml"/><Relationship Id="rId3" Type="http://schemas.openxmlformats.org/officeDocument/2006/relationships/image" Target="../media/image1.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rgbClr val="B9AF9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047BB5-615C-4C68-B510-5FCBB3D5E23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0FA081-E199-46CA-9715-445E85536B9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047BB5-615C-4C68-B510-5FCBB3D5E23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0FA081-E199-46CA-9715-445E85536B9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20047BB5-615C-4C68-B510-5FCBB3D5E23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0FA081-E199-46CA-9715-445E85536B9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20047BB5-615C-4C68-B510-5FCBB3D5E238}"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00FA081-E199-46CA-9715-445E85536B9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20047BB5-615C-4C68-B510-5FCBB3D5E23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0FA081-E199-46CA-9715-445E85536B9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20047BB5-615C-4C68-B510-5FCBB3D5E238}"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00FA081-E199-46CA-9715-445E85536B96}" type="slidenum">
              <a:rPr lang="zh-CN" altLang="en-US" smtClean="0"/>
            </a:fld>
            <a:endParaRPr lang="zh-CN" altLang="en-US"/>
          </a:p>
        </p:txBody>
      </p:sp>
      <p:sp>
        <p:nvSpPr>
          <p:cNvPr id="11" name="矩形 10"/>
          <p:cNvSpPr/>
          <p:nvPr userDrawn="1"/>
        </p:nvSpPr>
        <p:spPr>
          <a:xfrm>
            <a:off x="8717106" y="6414799"/>
            <a:ext cx="775136" cy="246221"/>
          </a:xfrm>
          <a:prstGeom prst="rect">
            <a:avLst/>
          </a:prstGeom>
        </p:spPr>
        <p:txBody>
          <a:bodyPr wrap="square">
            <a:spAutoFit/>
          </a:bodyPr>
          <a:lstStyle/>
          <a:p>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endParaRPr lang="en-US" altLang="zh-CN" sz="100" dirty="0">
              <a:solidFill>
                <a:prstClr val="white"/>
              </a:solidFill>
              <a:latin typeface="Calibri"/>
              <a:ea typeface="宋体"/>
            </a:endParaRPr>
          </a:p>
          <a:p>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endParaRPr lang="en-US" altLang="zh-CN" sz="100" dirty="0">
              <a:solidFill>
                <a:prstClr val="white"/>
              </a:solidFill>
              <a:latin typeface="Calibri"/>
              <a:ea typeface="宋体"/>
            </a:endParaRPr>
          </a:p>
          <a:p>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endParaRPr lang="en-US" altLang="zh-CN" sz="100" dirty="0">
              <a:solidFill>
                <a:prstClr val="white"/>
              </a:solidFill>
              <a:latin typeface="Calibri"/>
              <a:ea typeface="宋体"/>
            </a:endParaRPr>
          </a:p>
          <a:p>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endParaRPr lang="en-US" altLang="zh-CN" sz="100" dirty="0">
              <a:solidFill>
                <a:prstClr val="white"/>
              </a:solidFill>
              <a:latin typeface="Calibri"/>
              <a:ea typeface="宋体"/>
            </a:endParaRPr>
          </a:p>
          <a:p>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endParaRPr lang="en-US" altLang="zh-CN" sz="100" dirty="0">
              <a:solidFill>
                <a:prstClr val="white"/>
              </a:solidFill>
              <a:latin typeface="Calibri"/>
              <a:ea typeface="宋体"/>
            </a:endParaRPr>
          </a:p>
          <a:p>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endParaRPr lang="en-US" altLang="zh-CN" sz="100" dirty="0">
              <a:solidFill>
                <a:prstClr val="white"/>
              </a:solidFill>
              <a:latin typeface="Calibri"/>
              <a:ea typeface="宋体"/>
            </a:endParaRPr>
          </a:p>
          <a:p>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endParaRPr lang="en-US" altLang="zh-CN" sz="100" dirty="0">
              <a:solidFill>
                <a:prstClr val="white"/>
              </a:solidFill>
              <a:latin typeface="Calibri"/>
              <a:ea typeface="宋体"/>
            </a:endParaRPr>
          </a:p>
          <a:p>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endParaRPr lang="en-US" altLang="zh-CN" sz="100" dirty="0">
              <a:solidFill>
                <a:prstClr val="white"/>
              </a:solidFill>
              <a:latin typeface="Calibri"/>
              <a:ea typeface="宋体"/>
            </a:endParaRPr>
          </a:p>
          <a:p>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endParaRPr lang="en-US" altLang="zh-CN" sz="100" dirty="0">
              <a:solidFill>
                <a:prstClr val="white"/>
              </a:solidFill>
              <a:latin typeface="Calibri"/>
              <a:ea typeface="宋体"/>
            </a:endParaRPr>
          </a:p>
          <a:p>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bg>
      <p:bgPr>
        <a:solidFill>
          <a:srgbClr val="B9AF91"/>
        </a:solidFill>
        <a:effectLst/>
      </p:bgPr>
    </p:bg>
    <p:spTree>
      <p:nvGrpSpPr>
        <p:cNvPr id="1" name=""/>
        <p:cNvGrpSpPr/>
        <p:nvPr/>
      </p:nvGrpSpPr>
      <p:grpSpPr>
        <a:xfrm>
          <a:off x="0" y="0"/>
          <a:ext cx="0" cy="0"/>
          <a:chOff x="0" y="0"/>
          <a:chExt cx="0" cy="0"/>
        </a:xfrm>
      </p:grpSpPr>
      <p:grpSp>
        <p:nvGrpSpPr>
          <p:cNvPr id="8" name="组合 7"/>
          <p:cNvGrpSpPr/>
          <p:nvPr userDrawn="1"/>
        </p:nvGrpSpPr>
        <p:grpSpPr>
          <a:xfrm>
            <a:off x="2416175" y="0"/>
            <a:ext cx="7359651" cy="6858000"/>
            <a:chOff x="2571749" y="1069677"/>
            <a:chExt cx="7359651" cy="5831513"/>
          </a:xfrm>
        </p:grpSpPr>
        <p:sp>
          <p:nvSpPr>
            <p:cNvPr id="9" name="矩形 8"/>
            <p:cNvSpPr/>
            <p:nvPr/>
          </p:nvSpPr>
          <p:spPr>
            <a:xfrm>
              <a:off x="2571749" y="1069677"/>
              <a:ext cx="7359651" cy="5831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形 9"/>
            <p:cNvPicPr>
              <a:picLocks noChangeAspect="1"/>
            </p:cNvPicPr>
            <p:nvPr/>
          </p:nvPicPr>
          <p:blipFill>
            <a:blip r:embed="rId2" cstate="screen">
              <a:extLst>
                <a:ext uri="{96DAC541-7B7A-43D3-8B79-37D633B846F1}">
                  <asvg:svgBlip xmlns:asvg="http://schemas.microsoft.com/office/drawing/2016/SVG/main" r:embed="rId3"/>
                </a:ext>
              </a:extLst>
            </a:blip>
            <a:stretch>
              <a:fillRect/>
            </a:stretch>
          </p:blipFill>
          <p:spPr>
            <a:xfrm>
              <a:off x="2571749" y="1096600"/>
              <a:ext cx="7359651" cy="5804589"/>
            </a:xfrm>
            <a:prstGeom prst="rect">
              <a:avLst/>
            </a:prstGeom>
          </p:spPr>
        </p:pic>
      </p:grpSp>
      <p:pic>
        <p:nvPicPr>
          <p:cNvPr id="11" name="PA_图片 37"/>
          <p:cNvPicPr>
            <a:picLocks noChangeAspect="1"/>
          </p:cNvPicPr>
          <p:nvPr userDrawn="1">
            <p:custDataLst>
              <p:tags r:id="rId4"/>
            </p:custDataLst>
          </p:nvPr>
        </p:nvPicPr>
        <p:blipFill>
          <a:blip r:embed="rId5"/>
          <a:stretch>
            <a:fillRect/>
          </a:stretch>
        </p:blipFill>
        <p:spPr>
          <a:xfrm rot="5400000">
            <a:off x="5773039" y="-4356059"/>
            <a:ext cx="645923" cy="79591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1.11111E-6 L 0 1.01574 " pathEditMode="relative" rAng="0" ptsTypes="AA">
                                      <p:cBhvr>
                                        <p:cTn id="6" dur="1000" fill="hold"/>
                                        <p:tgtEl>
                                          <p:spTgt spid="11"/>
                                        </p:tgtEl>
                                        <p:attrNameLst>
                                          <p:attrName>ppt_x</p:attrName>
                                          <p:attrName>ppt_y</p:attrName>
                                        </p:attrNameLst>
                                      </p:cBhvr>
                                      <p:rCtr x="0" y="50787"/>
                                    </p:animMotion>
                                  </p:childTnLst>
                                </p:cTn>
                              </p:par>
                              <p:par>
                                <p:cTn id="7" presetID="22" presetClass="entr" presetSubtype="1" fill="hold" nodeType="withEffect">
                                  <p:stCondLst>
                                    <p:cond delay="200"/>
                                  </p:stCondLst>
                                  <p:childTnLst>
                                    <p:set>
                                      <p:cBhvr>
                                        <p:cTn id="8" dur="1" fill="hold">
                                          <p:stCondLst>
                                            <p:cond delay="0"/>
                                          </p:stCondLst>
                                        </p:cTn>
                                        <p:tgtEl>
                                          <p:spTgt spid="8"/>
                                        </p:tgtEl>
                                        <p:attrNameLst>
                                          <p:attrName>style.visibility</p:attrName>
                                        </p:attrNameLst>
                                      </p:cBhvr>
                                      <p:to>
                                        <p:strVal val="visible"/>
                                      </p:to>
                                    </p:set>
                                    <p:animEffect transition="in" filter="wipe(up)">
                                      <p:cBhvr>
                                        <p:cTn id="9" dur="8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0047BB5-615C-4C68-B510-5FCBB3D5E238}"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00FA081-E199-46CA-9715-445E85536B9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0047BB5-615C-4C68-B510-5FCBB3D5E23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0FA081-E199-46CA-9715-445E85536B9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20047BB5-615C-4C68-B510-5FCBB3D5E238}"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00FA081-E199-46CA-9715-445E85536B9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0047BB5-615C-4C68-B510-5FCBB3D5E238}"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FA081-E199-46CA-9715-445E85536B9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4.xml"/><Relationship Id="rId8" Type="http://schemas.openxmlformats.org/officeDocument/2006/relationships/tags" Target="../tags/tag3.xml"/><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tags" Target="../tags/tag2.xml"/><Relationship Id="rId3" Type="http://schemas.openxmlformats.org/officeDocument/2006/relationships/image" Target="../media/image5.png"/><Relationship Id="rId21" Type="http://schemas.openxmlformats.org/officeDocument/2006/relationships/notesSlide" Target="../notesSlides/notesSlide1.xml"/><Relationship Id="rId20" Type="http://schemas.openxmlformats.org/officeDocument/2006/relationships/slideLayout" Target="../slideLayouts/slideLayout1.xml"/><Relationship Id="rId2" Type="http://schemas.openxmlformats.org/officeDocument/2006/relationships/image" Target="../media/image4.png"/><Relationship Id="rId19" Type="http://schemas.openxmlformats.org/officeDocument/2006/relationships/themeOverride" Target="../theme/themeOverride1.xml"/><Relationship Id="rId18" Type="http://schemas.openxmlformats.org/officeDocument/2006/relationships/image" Target="../media/image2.png"/><Relationship Id="rId17" Type="http://schemas.openxmlformats.org/officeDocument/2006/relationships/image" Target="../media/image11.png"/><Relationship Id="rId16" Type="http://schemas.openxmlformats.org/officeDocument/2006/relationships/tags" Target="../tags/tag9.xml"/><Relationship Id="rId15" Type="http://schemas.openxmlformats.org/officeDocument/2006/relationships/image" Target="../media/image10.png"/><Relationship Id="rId14" Type="http://schemas.openxmlformats.org/officeDocument/2006/relationships/tags" Target="../tags/tag8.xml"/><Relationship Id="rId13" Type="http://schemas.openxmlformats.org/officeDocument/2006/relationships/image" Target="../media/image9.emf"/><Relationship Id="rId12" Type="http://schemas.openxmlformats.org/officeDocument/2006/relationships/tags" Target="../tags/tag7.xml"/><Relationship Id="rId11" Type="http://schemas.openxmlformats.org/officeDocument/2006/relationships/tags" Target="../tags/tag6.xml"/><Relationship Id="rId10" Type="http://schemas.openxmlformats.org/officeDocument/2006/relationships/tags" Target="../tags/tag5.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6.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9.emf"/></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6.xml"/><Relationship Id="rId2" Type="http://schemas.openxmlformats.org/officeDocument/2006/relationships/image" Target="../media/image18.jpeg"/><Relationship Id="rId1" Type="http://schemas.openxmlformats.org/officeDocument/2006/relationships/image" Target="../media/image9.emf"/></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6.xml"/><Relationship Id="rId2" Type="http://schemas.openxmlformats.org/officeDocument/2006/relationships/image" Target="../media/image19.jpeg"/><Relationship Id="rId1" Type="http://schemas.openxmlformats.org/officeDocument/2006/relationships/image" Target="../media/image9.emf"/></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6.xml"/><Relationship Id="rId2" Type="http://schemas.openxmlformats.org/officeDocument/2006/relationships/image" Target="../media/image19.jpeg"/><Relationship Id="rId1" Type="http://schemas.openxmlformats.org/officeDocument/2006/relationships/image" Target="../media/image9.emf"/></Relationships>
</file>

<file path=ppt/slides/_rels/slide14.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55.xml"/><Relationship Id="rId7" Type="http://schemas.openxmlformats.org/officeDocument/2006/relationships/tags" Target="../tags/tag54.xml"/><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image" Target="../media/image9.emf"/><Relationship Id="rId2" Type="http://schemas.openxmlformats.org/officeDocument/2006/relationships/image" Target="../media/image1.svg"/><Relationship Id="rId11" Type="http://schemas.openxmlformats.org/officeDocument/2006/relationships/notesSlide" Target="../notesSlides/notesSlide14.xml"/><Relationship Id="rId10" Type="http://schemas.openxmlformats.org/officeDocument/2006/relationships/slideLayout" Target="../slideLayouts/slideLayout1.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6.xml"/><Relationship Id="rId2" Type="http://schemas.openxmlformats.org/officeDocument/2006/relationships/image" Target="../media/image20.jpeg"/><Relationship Id="rId1" Type="http://schemas.openxmlformats.org/officeDocument/2006/relationships/image" Target="../media/image9.emf"/></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6.xml"/><Relationship Id="rId2" Type="http://schemas.openxmlformats.org/officeDocument/2006/relationships/image" Target="../media/image20.jpeg"/><Relationship Id="rId1" Type="http://schemas.openxmlformats.org/officeDocument/2006/relationships/image" Target="../media/image9.emf"/></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6.xml"/><Relationship Id="rId3" Type="http://schemas.openxmlformats.org/officeDocument/2006/relationships/image" Target="../media/image20.jpeg"/><Relationship Id="rId2" Type="http://schemas.openxmlformats.org/officeDocument/2006/relationships/image" Target="../media/image21.jpeg"/><Relationship Id="rId1" Type="http://schemas.openxmlformats.org/officeDocument/2006/relationships/image" Target="../media/image9.emf"/></Relationships>
</file>

<file path=ppt/slides/_rels/slide18.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6.xml"/><Relationship Id="rId3" Type="http://schemas.openxmlformats.org/officeDocument/2006/relationships/image" Target="../media/image22.jpeg"/><Relationship Id="rId2" Type="http://schemas.openxmlformats.org/officeDocument/2006/relationships/image" Target="../media/image20.jpeg"/><Relationship Id="rId1" Type="http://schemas.openxmlformats.org/officeDocument/2006/relationships/image" Target="../media/image9.emf"/></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6.xml"/><Relationship Id="rId2" Type="http://schemas.openxmlformats.org/officeDocument/2006/relationships/image" Target="../media/image23.jpeg"/><Relationship Id="rId1" Type="http://schemas.openxmlformats.org/officeDocument/2006/relationships/image" Target="../media/image9.emf"/></Relationships>
</file>

<file path=ppt/slides/_rels/slide2.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tags" Target="../tags/tag10.xml"/><Relationship Id="rId3" Type="http://schemas.openxmlformats.org/officeDocument/2006/relationships/image" Target="../media/image5.png"/><Relationship Id="rId20" Type="http://schemas.openxmlformats.org/officeDocument/2006/relationships/notesSlide" Target="../notesSlides/notesSlide2.xml"/><Relationship Id="rId2" Type="http://schemas.openxmlformats.org/officeDocument/2006/relationships/image" Target="../media/image4.png"/><Relationship Id="rId19" Type="http://schemas.openxmlformats.org/officeDocument/2006/relationships/slideLayout" Target="../slideLayouts/slideLayout1.xml"/><Relationship Id="rId18" Type="http://schemas.openxmlformats.org/officeDocument/2006/relationships/image" Target="../media/image2.png"/><Relationship Id="rId17" Type="http://schemas.openxmlformats.org/officeDocument/2006/relationships/tags" Target="../tags/tag18.xml"/><Relationship Id="rId16" Type="http://schemas.openxmlformats.org/officeDocument/2006/relationships/tags" Target="../tags/tag17.xml"/><Relationship Id="rId15" Type="http://schemas.openxmlformats.org/officeDocument/2006/relationships/image" Target="../media/image10.png"/><Relationship Id="rId14" Type="http://schemas.openxmlformats.org/officeDocument/2006/relationships/tags" Target="../tags/tag16.xml"/><Relationship Id="rId13" Type="http://schemas.openxmlformats.org/officeDocument/2006/relationships/image" Target="../media/image9.emf"/><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6.xml"/><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9.emf"/></Relationships>
</file>

<file path=ppt/slides/_rels/slide21.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0.xml"/><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image" Target="../media/image9.emf"/><Relationship Id="rId2" Type="http://schemas.openxmlformats.org/officeDocument/2006/relationships/image" Target="../media/image1.svg"/><Relationship Id="rId11" Type="http://schemas.openxmlformats.org/officeDocument/2006/relationships/notesSlide" Target="../notesSlides/notesSlide21.xml"/><Relationship Id="rId10" Type="http://schemas.openxmlformats.org/officeDocument/2006/relationships/slideLayout" Target="../slideLayouts/slideLayout1.xml"/><Relationship Id="rId1" Type="http://schemas.openxmlformats.org/officeDocument/2006/relationships/image" Target="../media/image15.png"/></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22.xml"/><Relationship Id="rId8" Type="http://schemas.openxmlformats.org/officeDocument/2006/relationships/slideLayout" Target="../slideLayouts/slideLayout6.xml"/><Relationship Id="rId7" Type="http://schemas.openxmlformats.org/officeDocument/2006/relationships/image" Target="../media/image26.jpeg"/><Relationship Id="rId6" Type="http://schemas.openxmlformats.org/officeDocument/2006/relationships/image" Target="../media/image25.jpeg"/><Relationship Id="rId5" Type="http://schemas.openxmlformats.org/officeDocument/2006/relationships/tags" Target="../tags/tag64.xml"/><Relationship Id="rId4" Type="http://schemas.openxmlformats.org/officeDocument/2006/relationships/tags" Target="../tags/tag63.xml"/><Relationship Id="rId3" Type="http://schemas.openxmlformats.org/officeDocument/2006/relationships/tags" Target="../tags/tag62.xml"/><Relationship Id="rId2" Type="http://schemas.openxmlformats.org/officeDocument/2006/relationships/tags" Target="../tags/tag61.xml"/><Relationship Id="rId1" Type="http://schemas.openxmlformats.org/officeDocument/2006/relationships/image" Target="../media/image9.emf"/></Relationships>
</file>

<file path=ppt/slides/_rels/slide23.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image" Target="../media/image9.emf"/><Relationship Id="rId2" Type="http://schemas.openxmlformats.org/officeDocument/2006/relationships/image" Target="../media/image1.svg"/><Relationship Id="rId11" Type="http://schemas.openxmlformats.org/officeDocument/2006/relationships/notesSlide" Target="../notesSlides/notesSlide23.xml"/><Relationship Id="rId10" Type="http://schemas.openxmlformats.org/officeDocument/2006/relationships/slideLayout" Target="../slideLayouts/slideLayout1.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74.xml"/><Relationship Id="rId7" Type="http://schemas.openxmlformats.org/officeDocument/2006/relationships/tags" Target="../tags/tag73.xml"/><Relationship Id="rId6" Type="http://schemas.openxmlformats.org/officeDocument/2006/relationships/tags" Target="../tags/tag72.xml"/><Relationship Id="rId5" Type="http://schemas.openxmlformats.org/officeDocument/2006/relationships/tags" Target="../tags/tag71.xml"/><Relationship Id="rId4" Type="http://schemas.openxmlformats.org/officeDocument/2006/relationships/tags" Target="../tags/tag70.xml"/><Relationship Id="rId3" Type="http://schemas.openxmlformats.org/officeDocument/2006/relationships/image" Target="../media/image9.emf"/><Relationship Id="rId2" Type="http://schemas.openxmlformats.org/officeDocument/2006/relationships/image" Target="../media/image1.svg"/><Relationship Id="rId11" Type="http://schemas.openxmlformats.org/officeDocument/2006/relationships/notesSlide" Target="../notesSlides/notesSlide24.xml"/><Relationship Id="rId10" Type="http://schemas.openxmlformats.org/officeDocument/2006/relationships/slideLayout" Target="../slideLayouts/slideLayout1.xml"/><Relationship Id="rId1" Type="http://schemas.openxmlformats.org/officeDocument/2006/relationships/image" Target="../media/image15.png"/></Relationships>
</file>

<file path=ppt/slides/_rels/slide25.xml.rels><?xml version="1.0" encoding="UTF-8" standalone="yes"?>
<Relationships xmlns="http://schemas.openxmlformats.org/package/2006/relationships"><Relationship Id="rId9" Type="http://schemas.openxmlformats.org/officeDocument/2006/relationships/tags" Target="../tags/tag78.xml"/><Relationship Id="rId8" Type="http://schemas.openxmlformats.org/officeDocument/2006/relationships/tags" Target="../tags/tag77.xml"/><Relationship Id="rId7" Type="http://schemas.openxmlformats.org/officeDocument/2006/relationships/tags" Target="../tags/tag76.xml"/><Relationship Id="rId6" Type="http://schemas.openxmlformats.org/officeDocument/2006/relationships/tags" Target="../tags/tag75.xml"/><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5.png"/><Relationship Id="rId2" Type="http://schemas.openxmlformats.org/officeDocument/2006/relationships/image" Target="../media/image4.png"/><Relationship Id="rId17" Type="http://schemas.openxmlformats.org/officeDocument/2006/relationships/notesSlide" Target="../notesSlides/notesSlide25.xml"/><Relationship Id="rId16" Type="http://schemas.openxmlformats.org/officeDocument/2006/relationships/slideLayout" Target="../slideLayouts/slideLayout1.xml"/><Relationship Id="rId15" Type="http://schemas.openxmlformats.org/officeDocument/2006/relationships/image" Target="../media/image2.png"/><Relationship Id="rId14" Type="http://schemas.openxmlformats.org/officeDocument/2006/relationships/image" Target="../media/image11.png"/><Relationship Id="rId13" Type="http://schemas.openxmlformats.org/officeDocument/2006/relationships/image" Target="../media/image10.png"/><Relationship Id="rId12" Type="http://schemas.openxmlformats.org/officeDocument/2006/relationships/tags" Target="../tags/tag80.xml"/><Relationship Id="rId11" Type="http://schemas.openxmlformats.org/officeDocument/2006/relationships/image" Target="../media/image9.emf"/><Relationship Id="rId10" Type="http://schemas.openxmlformats.org/officeDocument/2006/relationships/tags" Target="../tags/tag79.xml"/><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9" Type="http://schemas.openxmlformats.org/officeDocument/2006/relationships/tags" Target="../tags/tag22.xml"/><Relationship Id="rId8" Type="http://schemas.openxmlformats.org/officeDocument/2006/relationships/tags" Target="../tags/tag21.xml"/><Relationship Id="rId7" Type="http://schemas.openxmlformats.org/officeDocument/2006/relationships/tags" Target="../tags/tag20.xml"/><Relationship Id="rId6" Type="http://schemas.openxmlformats.org/officeDocument/2006/relationships/tags" Target="../tags/tag19.xml"/><Relationship Id="rId5" Type="http://schemas.openxmlformats.org/officeDocument/2006/relationships/image" Target="../media/image12.emf"/><Relationship Id="rId4" Type="http://schemas.openxmlformats.org/officeDocument/2006/relationships/image" Target="../media/image9.emf"/><Relationship Id="rId3" Type="http://schemas.openxmlformats.org/officeDocument/2006/relationships/image" Target="../media/image8.png"/><Relationship Id="rId2" Type="http://schemas.openxmlformats.org/officeDocument/2006/relationships/image" Target="../media/image7.png"/><Relationship Id="rId14" Type="http://schemas.openxmlformats.org/officeDocument/2006/relationships/notesSlide" Target="../notesSlides/notesSlide3.xml"/><Relationship Id="rId13" Type="http://schemas.openxmlformats.org/officeDocument/2006/relationships/slideLayout" Target="../slideLayouts/slideLayout1.xml"/><Relationship Id="rId12" Type="http://schemas.openxmlformats.org/officeDocument/2006/relationships/themeOverride" Target="../theme/themeOverride2.xml"/><Relationship Id="rId11" Type="http://schemas.openxmlformats.org/officeDocument/2006/relationships/image" Target="../media/image2.png"/><Relationship Id="rId10" Type="http://schemas.openxmlformats.org/officeDocument/2006/relationships/tags" Target="../tags/tag23.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image" Target="../media/image12.emf"/><Relationship Id="rId4" Type="http://schemas.openxmlformats.org/officeDocument/2006/relationships/image" Target="../media/image9.emf"/><Relationship Id="rId3" Type="http://schemas.openxmlformats.org/officeDocument/2006/relationships/image" Target="../media/image8.png"/><Relationship Id="rId2" Type="http://schemas.openxmlformats.org/officeDocument/2006/relationships/image" Target="../media/image7.png"/><Relationship Id="rId14" Type="http://schemas.openxmlformats.org/officeDocument/2006/relationships/notesSlide" Target="../notesSlides/notesSlide4.xml"/><Relationship Id="rId13" Type="http://schemas.openxmlformats.org/officeDocument/2006/relationships/slideLayout" Target="../slideLayouts/slideLayout1.xml"/><Relationship Id="rId12" Type="http://schemas.openxmlformats.org/officeDocument/2006/relationships/themeOverride" Target="../theme/themeOverride3.xml"/><Relationship Id="rId11" Type="http://schemas.openxmlformats.org/officeDocument/2006/relationships/image" Target="../media/image2.png"/><Relationship Id="rId10" Type="http://schemas.openxmlformats.org/officeDocument/2006/relationships/tags" Target="../tags/tag28.xml"/><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9" Type="http://schemas.openxmlformats.org/officeDocument/2006/relationships/tags" Target="../tags/tag33.xml"/><Relationship Id="rId8" Type="http://schemas.openxmlformats.org/officeDocument/2006/relationships/image" Target="../media/image2.png"/><Relationship Id="rId7" Type="http://schemas.openxmlformats.org/officeDocument/2006/relationships/tags" Target="../tags/tag32.xml"/><Relationship Id="rId6" Type="http://schemas.openxmlformats.org/officeDocument/2006/relationships/tags" Target="../tags/tag31.xml"/><Relationship Id="rId5" Type="http://schemas.openxmlformats.org/officeDocument/2006/relationships/tags" Target="../tags/tag30.xml"/><Relationship Id="rId4" Type="http://schemas.openxmlformats.org/officeDocument/2006/relationships/tags" Target="../tags/tag29.xml"/><Relationship Id="rId3" Type="http://schemas.openxmlformats.org/officeDocument/2006/relationships/image" Target="../media/image9.emf"/><Relationship Id="rId2" Type="http://schemas.openxmlformats.org/officeDocument/2006/relationships/image" Target="../media/image1.svg"/><Relationship Id="rId12" Type="http://schemas.openxmlformats.org/officeDocument/2006/relationships/notesSlide" Target="../notesSlides/notesSlide5.xml"/><Relationship Id="rId11" Type="http://schemas.openxmlformats.org/officeDocument/2006/relationships/slideLayout" Target="../slideLayouts/slideLayout1.xml"/><Relationship Id="rId10" Type="http://schemas.openxmlformats.org/officeDocument/2006/relationships/themeOverride" Target="../theme/themeOverride4.xml"/><Relationship Id="rId1" Type="http://schemas.openxmlformats.org/officeDocument/2006/relationships/image" Target="../media/image13.png"/></Relationships>
</file>

<file path=ppt/slides/_rels/slide6.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slideLayout" Target="../slideLayouts/slideLayout6.xml"/><Relationship Id="rId7" Type="http://schemas.openxmlformats.org/officeDocument/2006/relationships/themeOverride" Target="../theme/themeOverride5.xml"/><Relationship Id="rId6" Type="http://schemas.openxmlformats.org/officeDocument/2006/relationships/image" Target="../media/image14.jpeg"/><Relationship Id="rId5" Type="http://schemas.openxmlformats.org/officeDocument/2006/relationships/tags" Target="../tags/tag37.xml"/><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image" Target="../media/image9.emf"/></Relationships>
</file>

<file path=ppt/slides/_rels/slide7.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6.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image" Target="../media/image9.emf"/></Relationships>
</file>

<file path=ppt/slides/_rels/slide8.xml.rels><?xml version="1.0" encoding="UTF-8" standalone="yes"?>
<Relationships xmlns="http://schemas.openxmlformats.org/package/2006/relationships"><Relationship Id="rId7" Type="http://schemas.openxmlformats.org/officeDocument/2006/relationships/notesSlide" Target="../notesSlides/notesSlide8.xml"/><Relationship Id="rId6" Type="http://schemas.openxmlformats.org/officeDocument/2006/relationships/slideLayout" Target="../slideLayouts/slideLayout6.xml"/><Relationship Id="rId5" Type="http://schemas.openxmlformats.org/officeDocument/2006/relationships/tags" Target="../tags/tag45.xml"/><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image" Target="../media/image9.emf"/></Relationships>
</file>

<file path=ppt/slides/_rels/slide9.xml.rels><?xml version="1.0" encoding="UTF-8" standalone="yes"?>
<Relationships xmlns="http://schemas.openxmlformats.org/package/2006/relationships"><Relationship Id="rId9" Type="http://schemas.openxmlformats.org/officeDocument/2006/relationships/image" Target="../media/image2.png"/><Relationship Id="rId8" Type="http://schemas.openxmlformats.org/officeDocument/2006/relationships/tags" Target="../tags/tag5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image" Target="../media/image9.emf"/><Relationship Id="rId2" Type="http://schemas.openxmlformats.org/officeDocument/2006/relationships/image" Target="../media/image1.svg"/><Relationship Id="rId11" Type="http://schemas.openxmlformats.org/officeDocument/2006/relationships/notesSlide" Target="../notesSlides/notesSlide9.xml"/><Relationship Id="rId10" Type="http://schemas.openxmlformats.org/officeDocument/2006/relationships/slideLayout" Target="../slideLayouts/slideLayout1.xml"/><Relationship Id="rId1"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B9AF91"/>
        </a:solidFill>
        <a:effectLst/>
      </p:bgPr>
    </p:bg>
    <p:spTree>
      <p:nvGrpSpPr>
        <p:cNvPr id="1" name=""/>
        <p:cNvGrpSpPr/>
        <p:nvPr/>
      </p:nvGrpSpPr>
      <p:grpSpPr>
        <a:xfrm>
          <a:off x="0" y="0"/>
          <a:ext cx="0" cy="0"/>
          <a:chOff x="0" y="0"/>
          <a:chExt cx="0" cy="0"/>
        </a:xfrm>
      </p:grpSpPr>
      <p:pic>
        <p:nvPicPr>
          <p:cNvPr id="19" name="图片 18"/>
          <p:cNvPicPr>
            <a:picLocks noChangeAspect="1"/>
          </p:cNvPicPr>
          <p:nvPr/>
        </p:nvPicPr>
        <p:blipFill>
          <a:blip r:embed="rId1"/>
          <a:stretch>
            <a:fillRect/>
          </a:stretch>
        </p:blipFill>
        <p:spPr>
          <a:xfrm>
            <a:off x="1042769" y="866182"/>
            <a:ext cx="10179368" cy="4940777"/>
          </a:xfrm>
          <a:prstGeom prst="rect">
            <a:avLst/>
          </a:prstGeom>
          <a:effectLst>
            <a:outerShdw blurRad="50800" dist="38100" dir="5400000" algn="t" rotWithShape="0">
              <a:prstClr val="black">
                <a:alpha val="40000"/>
              </a:prstClr>
            </a:outerShdw>
          </a:effectLst>
        </p:spPr>
      </p:pic>
      <p:pic>
        <p:nvPicPr>
          <p:cNvPr id="21" name="图片 20"/>
          <p:cNvPicPr>
            <a:picLocks noChangeAspect="1"/>
          </p:cNvPicPr>
          <p:nvPr/>
        </p:nvPicPr>
        <p:blipFill>
          <a:blip r:embed="rId2">
            <a:biLevel thresh="75000"/>
          </a:blip>
          <a:stretch>
            <a:fillRect/>
          </a:stretch>
        </p:blipFill>
        <p:spPr>
          <a:xfrm flipH="1">
            <a:off x="4349254" y="1729134"/>
            <a:ext cx="823381" cy="334968"/>
          </a:xfrm>
          <a:prstGeom prst="rect">
            <a:avLst/>
          </a:prstGeom>
        </p:spPr>
      </p:pic>
      <p:pic>
        <p:nvPicPr>
          <p:cNvPr id="22" name="图片 21"/>
          <p:cNvPicPr>
            <a:picLocks noChangeAspect="1"/>
          </p:cNvPicPr>
          <p:nvPr/>
        </p:nvPicPr>
        <p:blipFill>
          <a:blip r:embed="rId3">
            <a:biLevel thresh="75000"/>
          </a:blip>
          <a:stretch>
            <a:fillRect/>
          </a:stretch>
        </p:blipFill>
        <p:spPr>
          <a:xfrm>
            <a:off x="7256372" y="1752675"/>
            <a:ext cx="830020" cy="348924"/>
          </a:xfrm>
          <a:prstGeom prst="rect">
            <a:avLst/>
          </a:prstGeom>
        </p:spPr>
      </p:pic>
      <p:pic>
        <p:nvPicPr>
          <p:cNvPr id="23" name="PA_图片 22"/>
          <p:cNvPicPr>
            <a:picLocks noChangeAspect="1"/>
          </p:cNvPicPr>
          <p:nvPr>
            <p:custDataLst>
              <p:tags r:id="rId4"/>
            </p:custDataLst>
          </p:nvPr>
        </p:nvPicPr>
        <p:blipFill>
          <a:blip r:embed="rId5" cstate="screen"/>
          <a:stretch>
            <a:fillRect/>
          </a:stretch>
        </p:blipFill>
        <p:spPr>
          <a:xfrm>
            <a:off x="8179723" y="4178186"/>
            <a:ext cx="423012" cy="177826"/>
          </a:xfrm>
          <a:prstGeom prst="rect">
            <a:avLst/>
          </a:prstGeom>
        </p:spPr>
      </p:pic>
      <p:pic>
        <p:nvPicPr>
          <p:cNvPr id="24" name="图片 23"/>
          <p:cNvPicPr>
            <a:picLocks noChangeAspect="1"/>
          </p:cNvPicPr>
          <p:nvPr/>
        </p:nvPicPr>
        <p:blipFill>
          <a:blip r:embed="rId6"/>
          <a:stretch>
            <a:fillRect/>
          </a:stretch>
        </p:blipFill>
        <p:spPr>
          <a:xfrm>
            <a:off x="1068040" y="3978768"/>
            <a:ext cx="4296185" cy="1821388"/>
          </a:xfrm>
          <a:prstGeom prst="rect">
            <a:avLst/>
          </a:prstGeom>
        </p:spPr>
      </p:pic>
      <p:pic>
        <p:nvPicPr>
          <p:cNvPr id="25" name="图片 24"/>
          <p:cNvPicPr>
            <a:picLocks noChangeAspect="1"/>
          </p:cNvPicPr>
          <p:nvPr/>
        </p:nvPicPr>
        <p:blipFill>
          <a:blip r:embed="rId7"/>
          <a:stretch>
            <a:fillRect/>
          </a:stretch>
        </p:blipFill>
        <p:spPr>
          <a:xfrm>
            <a:off x="4542860" y="5197931"/>
            <a:ext cx="6454238" cy="565259"/>
          </a:xfrm>
          <a:prstGeom prst="rect">
            <a:avLst/>
          </a:prstGeom>
        </p:spPr>
      </p:pic>
      <p:sp>
        <p:nvSpPr>
          <p:cNvPr id="30" name="文本框 29"/>
          <p:cNvSpPr txBox="1"/>
          <p:nvPr/>
        </p:nvSpPr>
        <p:spPr>
          <a:xfrm>
            <a:off x="2084406" y="2520588"/>
            <a:ext cx="8111910" cy="1261884"/>
          </a:xfrm>
          <a:prstGeom prst="rect">
            <a:avLst/>
          </a:prstGeom>
          <a:noFill/>
        </p:spPr>
        <p:txBody>
          <a:bodyPr wrap="square" rtlCol="0">
            <a:spAutoFit/>
          </a:bodyPr>
          <a:lstStyle/>
          <a:p>
            <a:pPr algn="ctr"/>
            <a:r>
              <a:rPr lang="zh-CN" altLang="en-US" sz="7600" dirty="0">
                <a:solidFill>
                  <a:schemeClr val="accent6">
                    <a:lumMod val="50000"/>
                  </a:schemeClr>
                </a:solidFill>
                <a:latin typeface="方正舒体" panose="02010601030101010101" pitchFamily="2" charset="-122"/>
                <a:ea typeface="方正舒体" panose="02010601030101010101" pitchFamily="2" charset="-122"/>
              </a:rPr>
              <a:t>走 近 景 教</a:t>
            </a:r>
            <a:endParaRPr lang="zh-CN" altLang="en-US" sz="7600" dirty="0">
              <a:solidFill>
                <a:schemeClr val="accent6">
                  <a:lumMod val="50000"/>
                </a:schemeClr>
              </a:solidFill>
              <a:latin typeface="方正舒体" panose="02010601030101010101" pitchFamily="2" charset="-122"/>
              <a:ea typeface="方正舒体" panose="02010601030101010101" pitchFamily="2" charset="-122"/>
            </a:endParaRPr>
          </a:p>
        </p:txBody>
      </p:sp>
      <p:sp>
        <p:nvSpPr>
          <p:cNvPr id="36" name="矩形 35"/>
          <p:cNvSpPr/>
          <p:nvPr/>
        </p:nvSpPr>
        <p:spPr>
          <a:xfrm>
            <a:off x="5181657" y="1419656"/>
            <a:ext cx="2031325" cy="830997"/>
          </a:xfrm>
          <a:prstGeom prst="rect">
            <a:avLst/>
          </a:prstGeom>
        </p:spPr>
        <p:txBody>
          <a:bodyPr wrap="none">
            <a:spAutoFit/>
          </a:bodyPr>
          <a:lstStyle/>
          <a:p>
            <a:pPr algn="ctr"/>
            <a:r>
              <a:rPr lang="zh-CN" altLang="en-US" sz="4800" dirty="0">
                <a:solidFill>
                  <a:schemeClr val="tx1">
                    <a:lumMod val="65000"/>
                    <a:lumOff val="35000"/>
                  </a:schemeClr>
                </a:solidFill>
                <a:latin typeface="方正舒体" panose="02010601030101010101" pitchFamily="2" charset="-122"/>
                <a:ea typeface="方正舒体" panose="02010601030101010101" pitchFamily="2" charset="-122"/>
              </a:rPr>
              <a:t>第三组</a:t>
            </a:r>
            <a:endParaRPr lang="en-US" altLang="zh-CN" sz="4800" dirty="0">
              <a:solidFill>
                <a:srgbClr val="B1865A"/>
              </a:solidFill>
              <a:latin typeface="方正舒体" panose="02010601030101010101" pitchFamily="2" charset="-122"/>
              <a:ea typeface="方正舒体" panose="02010601030101010101" pitchFamily="2" charset="-122"/>
            </a:endParaRPr>
          </a:p>
        </p:txBody>
      </p:sp>
      <p:sp>
        <p:nvSpPr>
          <p:cNvPr id="37" name="矩形 36"/>
          <p:cNvSpPr/>
          <p:nvPr/>
        </p:nvSpPr>
        <p:spPr>
          <a:xfrm>
            <a:off x="4802776" y="3866967"/>
            <a:ext cx="3057247" cy="923330"/>
          </a:xfrm>
          <a:prstGeom prst="rect">
            <a:avLst/>
          </a:prstGeom>
        </p:spPr>
        <p:txBody>
          <a:bodyPr wrap="none">
            <a:spAutoFit/>
          </a:bodyPr>
          <a:lstStyle/>
          <a:p>
            <a:pPr algn="ctr"/>
            <a:r>
              <a:rPr lang="zh-CN" altLang="en-US" dirty="0">
                <a:solidFill>
                  <a:schemeClr val="tx1">
                    <a:lumMod val="65000"/>
                    <a:lumOff val="35000"/>
                  </a:schemeClr>
                </a:solidFill>
                <a:latin typeface="方正舒体" panose="02010601030101010101" pitchFamily="2" charset="-122"/>
                <a:ea typeface="方正舒体" panose="02010601030101010101" pitchFamily="2" charset="-122"/>
              </a:rPr>
              <a:t>汇报人，讲稿：周恒健</a:t>
            </a:r>
            <a:endParaRPr lang="en-US" altLang="zh-CN" dirty="0">
              <a:solidFill>
                <a:schemeClr val="tx1">
                  <a:lumMod val="65000"/>
                  <a:lumOff val="35000"/>
                </a:schemeClr>
              </a:solidFill>
              <a:latin typeface="方正舒体" panose="02010601030101010101" pitchFamily="2" charset="-122"/>
              <a:ea typeface="方正舒体" panose="02010601030101010101" pitchFamily="2" charset="-122"/>
            </a:endParaRPr>
          </a:p>
          <a:p>
            <a:pPr algn="ctr"/>
            <a:r>
              <a:rPr lang="zh-CN" altLang="en-US" dirty="0">
                <a:solidFill>
                  <a:schemeClr val="tx1">
                    <a:lumMod val="65000"/>
                    <a:lumOff val="35000"/>
                  </a:schemeClr>
                </a:solidFill>
                <a:latin typeface="方正舒体" panose="02010601030101010101" pitchFamily="2" charset="-122"/>
                <a:ea typeface="方正舒体" panose="02010601030101010101" pitchFamily="2" charset="-122"/>
              </a:rPr>
              <a:t>资料查找：王伟杰，张钰嘉</a:t>
            </a:r>
            <a:endParaRPr lang="en-US" altLang="zh-CN" dirty="0">
              <a:solidFill>
                <a:schemeClr val="tx1">
                  <a:lumMod val="65000"/>
                  <a:lumOff val="35000"/>
                </a:schemeClr>
              </a:solidFill>
              <a:latin typeface="方正舒体" panose="02010601030101010101" pitchFamily="2" charset="-122"/>
              <a:ea typeface="方正舒体" panose="02010601030101010101" pitchFamily="2" charset="-122"/>
            </a:endParaRPr>
          </a:p>
          <a:p>
            <a:pPr algn="ctr"/>
            <a:r>
              <a:rPr lang="en-US" altLang="zh-CN" dirty="0">
                <a:solidFill>
                  <a:schemeClr val="tx1">
                    <a:lumMod val="65000"/>
                    <a:lumOff val="35000"/>
                  </a:schemeClr>
                </a:solidFill>
                <a:latin typeface="方正舒体" panose="02010601030101010101" pitchFamily="2" charset="-122"/>
                <a:ea typeface="方正舒体" panose="02010601030101010101" pitchFamily="2" charset="-122"/>
              </a:rPr>
              <a:t>PPT</a:t>
            </a:r>
            <a:r>
              <a:rPr lang="zh-CN" altLang="en-US" dirty="0">
                <a:solidFill>
                  <a:schemeClr val="tx1">
                    <a:lumMod val="65000"/>
                    <a:lumOff val="35000"/>
                  </a:schemeClr>
                </a:solidFill>
                <a:latin typeface="方正舒体" panose="02010601030101010101" pitchFamily="2" charset="-122"/>
                <a:ea typeface="方正舒体" panose="02010601030101010101" pitchFamily="2" charset="-122"/>
              </a:rPr>
              <a:t>制作，资料提炼：韩檬</a:t>
            </a:r>
            <a:endParaRPr lang="en-US" altLang="zh-CN" dirty="0">
              <a:solidFill>
                <a:srgbClr val="B1865A"/>
              </a:solidFill>
              <a:latin typeface="方正舒体" panose="02010601030101010101" pitchFamily="2" charset="-122"/>
              <a:ea typeface="方正舒体" panose="02010601030101010101" pitchFamily="2" charset="-122"/>
            </a:endParaRPr>
          </a:p>
        </p:txBody>
      </p:sp>
      <p:cxnSp>
        <p:nvCxnSpPr>
          <p:cNvPr id="45" name="66"/>
          <p:cNvCxnSpPr/>
          <p:nvPr>
            <p:custDataLst>
              <p:tags r:id="rId8"/>
            </p:custDataLst>
          </p:nvPr>
        </p:nvCxnSpPr>
        <p:spPr>
          <a:xfrm>
            <a:off x="2730500" y="2334037"/>
            <a:ext cx="1212122"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6" name="55"/>
          <p:cNvCxnSpPr/>
          <p:nvPr>
            <p:custDataLst>
              <p:tags r:id="rId9"/>
            </p:custDataLst>
          </p:nvPr>
        </p:nvCxnSpPr>
        <p:spPr>
          <a:xfrm>
            <a:off x="8108222" y="3573791"/>
            <a:ext cx="1198338"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7" name="44"/>
          <p:cNvCxnSpPr/>
          <p:nvPr>
            <p:custDataLst>
              <p:tags r:id="rId10"/>
            </p:custDataLst>
          </p:nvPr>
        </p:nvCxnSpPr>
        <p:spPr>
          <a:xfrm>
            <a:off x="2991805" y="2064102"/>
            <a:ext cx="0" cy="1158069"/>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8" name="33"/>
          <p:cNvCxnSpPr/>
          <p:nvPr>
            <p:custDataLst>
              <p:tags r:id="rId11"/>
            </p:custDataLst>
          </p:nvPr>
        </p:nvCxnSpPr>
        <p:spPr>
          <a:xfrm>
            <a:off x="9068703" y="2598059"/>
            <a:ext cx="0" cy="1242421"/>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pic>
        <p:nvPicPr>
          <p:cNvPr id="31" name="22"/>
          <p:cNvPicPr>
            <a:picLocks noChangeAspect="1"/>
          </p:cNvPicPr>
          <p:nvPr>
            <p:custDataLst>
              <p:tags r:id="rId12"/>
            </p:custDataLst>
          </p:nvPr>
        </p:nvPicPr>
        <p:blipFill>
          <a:blip r:embed="rId13" cstate="screen"/>
          <a:stretch>
            <a:fillRect/>
          </a:stretch>
        </p:blipFill>
        <p:spPr>
          <a:xfrm rot="5400000">
            <a:off x="1212368" y="906142"/>
            <a:ext cx="2059141" cy="2008521"/>
          </a:xfrm>
          <a:prstGeom prst="rect">
            <a:avLst/>
          </a:prstGeom>
        </p:spPr>
      </p:pic>
      <p:pic>
        <p:nvPicPr>
          <p:cNvPr id="40" name="11"/>
          <p:cNvPicPr>
            <a:picLocks noChangeAspect="1"/>
          </p:cNvPicPr>
          <p:nvPr>
            <p:custDataLst>
              <p:tags r:id="rId14"/>
            </p:custDataLst>
          </p:nvPr>
        </p:nvPicPr>
        <p:blipFill>
          <a:blip r:embed="rId13" cstate="screen"/>
          <a:stretch>
            <a:fillRect/>
          </a:stretch>
        </p:blipFill>
        <p:spPr>
          <a:xfrm rot="16200000" flipH="1">
            <a:off x="9004383" y="892168"/>
            <a:ext cx="2059531" cy="2008902"/>
          </a:xfrm>
          <a:prstGeom prst="rect">
            <a:avLst/>
          </a:prstGeom>
        </p:spPr>
      </p:pic>
      <p:pic>
        <p:nvPicPr>
          <p:cNvPr id="61" name="图片 60"/>
          <p:cNvPicPr>
            <a:picLocks noChangeAspect="1"/>
          </p:cNvPicPr>
          <p:nvPr/>
        </p:nvPicPr>
        <p:blipFill>
          <a:blip r:embed="rId15"/>
          <a:stretch>
            <a:fillRect/>
          </a:stretch>
        </p:blipFill>
        <p:spPr>
          <a:xfrm>
            <a:off x="9364140" y="3915093"/>
            <a:ext cx="1664352" cy="1902117"/>
          </a:xfrm>
          <a:prstGeom prst="rect">
            <a:avLst/>
          </a:prstGeom>
        </p:spPr>
      </p:pic>
      <p:pic>
        <p:nvPicPr>
          <p:cNvPr id="63" name="PA_图片 22"/>
          <p:cNvPicPr>
            <a:picLocks noChangeAspect="1"/>
          </p:cNvPicPr>
          <p:nvPr>
            <p:custDataLst>
              <p:tags r:id="rId16"/>
            </p:custDataLst>
          </p:nvPr>
        </p:nvPicPr>
        <p:blipFill>
          <a:blip r:embed="rId5" cstate="screen"/>
          <a:stretch>
            <a:fillRect/>
          </a:stretch>
        </p:blipFill>
        <p:spPr>
          <a:xfrm flipH="1">
            <a:off x="3650128" y="4165486"/>
            <a:ext cx="423012" cy="177826"/>
          </a:xfrm>
          <a:prstGeom prst="rect">
            <a:avLst/>
          </a:prstGeom>
        </p:spPr>
      </p:pic>
      <p:pic>
        <p:nvPicPr>
          <p:cNvPr id="18" name="图片 17"/>
          <p:cNvPicPr>
            <a:picLocks noChangeAspect="1"/>
          </p:cNvPicPr>
          <p:nvPr/>
        </p:nvPicPr>
        <p:blipFill>
          <a:blip r:embed="rId17"/>
          <a:stretch>
            <a:fillRect/>
          </a:stretch>
        </p:blipFill>
        <p:spPr>
          <a:xfrm>
            <a:off x="5489842" y="603799"/>
            <a:ext cx="627362" cy="5500916"/>
          </a:xfrm>
          <a:prstGeom prst="rect">
            <a:avLst/>
          </a:prstGeom>
        </p:spPr>
      </p:pic>
      <p:pic>
        <p:nvPicPr>
          <p:cNvPr id="62" name="图片 61"/>
          <p:cNvPicPr>
            <a:picLocks noChangeAspect="1"/>
          </p:cNvPicPr>
          <p:nvPr/>
        </p:nvPicPr>
        <p:blipFill>
          <a:blip r:embed="rId18"/>
          <a:stretch>
            <a:fillRect/>
          </a:stretch>
        </p:blipFill>
        <p:spPr>
          <a:xfrm>
            <a:off x="6054921" y="605162"/>
            <a:ext cx="627362" cy="550091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8500"/>
    </mc:Choice>
    <mc:Fallback>
      <p:transition advTm="8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childTnLst>
                          </p:cTn>
                        </p:par>
                        <p:par>
                          <p:cTn id="11" fill="hold">
                            <p:stCondLst>
                              <p:cond delay="500"/>
                            </p:stCondLst>
                            <p:childTnLst>
                              <p:par>
                                <p:cTn id="12" presetID="63" presetClass="path" presetSubtype="0" accel="50000" decel="50000" fill="hold" nodeType="afterEffect">
                                  <p:stCondLst>
                                    <p:cond delay="0"/>
                                  </p:stCondLst>
                                  <p:childTnLst>
                                    <p:animMotion origin="layout" path="M 4.375E-6 -3.7037E-7 L 0.40703 -3.7037E-7 " pathEditMode="relative" rAng="0" ptsTypes="AA">
                                      <p:cBhvr>
                                        <p:cTn id="13" dur="1000" fill="hold"/>
                                        <p:tgtEl>
                                          <p:spTgt spid="62"/>
                                        </p:tgtEl>
                                        <p:attrNameLst>
                                          <p:attrName>ppt_x</p:attrName>
                                          <p:attrName>ppt_y</p:attrName>
                                        </p:attrNameLst>
                                      </p:cBhvr>
                                      <p:rCtr x="20352" y="0"/>
                                    </p:animMotion>
                                  </p:childTnLst>
                                </p:cTn>
                              </p:par>
                              <p:par>
                                <p:cTn id="14" presetID="35" presetClass="path" presetSubtype="0" accel="50000" decel="50000" fill="hold" nodeType="withEffect">
                                  <p:stCondLst>
                                    <p:cond delay="0"/>
                                  </p:stCondLst>
                                  <p:childTnLst>
                                    <p:animMotion origin="layout" path="M -1.45833E-6 1.11111E-6 L -0.40351 1.11111E-6 " pathEditMode="relative" rAng="0" ptsTypes="AA">
                                      <p:cBhvr>
                                        <p:cTn id="15" dur="1000" fill="hold"/>
                                        <p:tgtEl>
                                          <p:spTgt spid="18"/>
                                        </p:tgtEl>
                                        <p:attrNameLst>
                                          <p:attrName>ppt_x</p:attrName>
                                          <p:attrName>ppt_y</p:attrName>
                                        </p:attrNameLst>
                                      </p:cBhvr>
                                      <p:rCtr x="-20182" y="0"/>
                                    </p:animMotion>
                                  </p:childTnLst>
                                </p:cTn>
                              </p:par>
                              <p:par>
                                <p:cTn id="16" presetID="16" presetClass="entr" presetSubtype="37" fill="hold" nodeType="withEffect">
                                  <p:stCondLst>
                                    <p:cond delay="100"/>
                                  </p:stCondLst>
                                  <p:childTnLst>
                                    <p:set>
                                      <p:cBhvr>
                                        <p:cTn id="17" dur="1" fill="hold">
                                          <p:stCondLst>
                                            <p:cond delay="0"/>
                                          </p:stCondLst>
                                        </p:cTn>
                                        <p:tgtEl>
                                          <p:spTgt spid="19"/>
                                        </p:tgtEl>
                                        <p:attrNameLst>
                                          <p:attrName>style.visibility</p:attrName>
                                        </p:attrNameLst>
                                      </p:cBhvr>
                                      <p:to>
                                        <p:strVal val="visible"/>
                                      </p:to>
                                    </p:set>
                                    <p:animEffect transition="in" filter="barn(outVertical)">
                                      <p:cBhvr>
                                        <p:cTn id="18" dur="800"/>
                                        <p:tgtEl>
                                          <p:spTgt spid="19"/>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1000"/>
                                        <p:tgtEl>
                                          <p:spTgt spid="24"/>
                                        </p:tgtEl>
                                      </p:cBhvr>
                                    </p:animEffect>
                                  </p:childTnLst>
                                </p:cTn>
                              </p:par>
                              <p:par>
                                <p:cTn id="23" presetID="22" presetClass="entr" presetSubtype="4"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down)">
                                      <p:cBhvr>
                                        <p:cTn id="25" dur="1000"/>
                                        <p:tgtEl>
                                          <p:spTgt spid="25"/>
                                        </p:tgtEl>
                                      </p:cBhvr>
                                    </p:animEffect>
                                  </p:childTnLst>
                                </p:cTn>
                              </p:par>
                              <p:par>
                                <p:cTn id="26" presetID="22" presetClass="entr" presetSubtype="2" fill="hold" nodeType="withEffect">
                                  <p:stCondLst>
                                    <p:cond delay="500"/>
                                  </p:stCondLst>
                                  <p:childTnLst>
                                    <p:set>
                                      <p:cBhvr>
                                        <p:cTn id="27" dur="1" fill="hold">
                                          <p:stCondLst>
                                            <p:cond delay="0"/>
                                          </p:stCondLst>
                                        </p:cTn>
                                        <p:tgtEl>
                                          <p:spTgt spid="40"/>
                                        </p:tgtEl>
                                        <p:attrNameLst>
                                          <p:attrName>style.visibility</p:attrName>
                                        </p:attrNameLst>
                                      </p:cBhvr>
                                      <p:to>
                                        <p:strVal val="visible"/>
                                      </p:to>
                                    </p:set>
                                    <p:animEffect transition="in" filter="wipe(right)">
                                      <p:cBhvr>
                                        <p:cTn id="28" dur="1000"/>
                                        <p:tgtEl>
                                          <p:spTgt spid="40"/>
                                        </p:tgtEl>
                                      </p:cBhvr>
                                    </p:animEffect>
                                  </p:childTnLst>
                                </p:cTn>
                              </p:par>
                              <p:par>
                                <p:cTn id="29" presetID="22" presetClass="entr" presetSubtype="8" fill="hold" nodeType="withEffect">
                                  <p:stCondLst>
                                    <p:cond delay="50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1000"/>
                                        <p:tgtEl>
                                          <p:spTgt spid="31"/>
                                        </p:tgtEl>
                                      </p:cBhvr>
                                    </p:animEffect>
                                  </p:childTnLst>
                                </p:cTn>
                              </p:par>
                              <p:par>
                                <p:cTn id="32" presetID="22" presetClass="entr" presetSubtype="2" fill="hold" nodeType="withEffect">
                                  <p:stCondLst>
                                    <p:cond delay="500"/>
                                  </p:stCondLst>
                                  <p:childTnLst>
                                    <p:set>
                                      <p:cBhvr>
                                        <p:cTn id="33" dur="1" fill="hold">
                                          <p:stCondLst>
                                            <p:cond delay="0"/>
                                          </p:stCondLst>
                                        </p:cTn>
                                        <p:tgtEl>
                                          <p:spTgt spid="61"/>
                                        </p:tgtEl>
                                        <p:attrNameLst>
                                          <p:attrName>style.visibility</p:attrName>
                                        </p:attrNameLst>
                                      </p:cBhvr>
                                      <p:to>
                                        <p:strVal val="visible"/>
                                      </p:to>
                                    </p:set>
                                    <p:animEffect transition="in" filter="wipe(right)">
                                      <p:cBhvr>
                                        <p:cTn id="34" dur="1000"/>
                                        <p:tgtEl>
                                          <p:spTgt spid="61"/>
                                        </p:tgtEl>
                                      </p:cBhvr>
                                    </p:animEffect>
                                  </p:childTnLst>
                                </p:cTn>
                              </p:par>
                            </p:childTnLst>
                          </p:cTn>
                        </p:par>
                        <p:par>
                          <p:cTn id="35" fill="hold">
                            <p:stCondLst>
                              <p:cond delay="2500"/>
                            </p:stCondLst>
                            <p:childTnLst>
                              <p:par>
                                <p:cTn id="36" presetID="12" presetClass="entr" presetSubtype="2"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750"/>
                                        <p:tgtEl>
                                          <p:spTgt spid="22"/>
                                        </p:tgtEl>
                                        <p:attrNameLst>
                                          <p:attrName>ppt_x</p:attrName>
                                        </p:attrNameLst>
                                      </p:cBhvr>
                                      <p:tavLst>
                                        <p:tav tm="0">
                                          <p:val>
                                            <p:strVal val="#ppt_x+#ppt_w*1.125000"/>
                                          </p:val>
                                        </p:tav>
                                        <p:tav tm="100000">
                                          <p:val>
                                            <p:strVal val="#ppt_x"/>
                                          </p:val>
                                        </p:tav>
                                      </p:tavLst>
                                    </p:anim>
                                    <p:animEffect transition="in" filter="wipe(left)">
                                      <p:cBhvr>
                                        <p:cTn id="39" dur="750"/>
                                        <p:tgtEl>
                                          <p:spTgt spid="22"/>
                                        </p:tgtEl>
                                      </p:cBhvr>
                                    </p:animEffect>
                                  </p:childTnLst>
                                </p:cTn>
                              </p:par>
                              <p:par>
                                <p:cTn id="40" presetID="12" presetClass="entr" presetSubtype="8"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750"/>
                                        <p:tgtEl>
                                          <p:spTgt spid="21"/>
                                        </p:tgtEl>
                                        <p:attrNameLst>
                                          <p:attrName>ppt_x</p:attrName>
                                        </p:attrNameLst>
                                      </p:cBhvr>
                                      <p:tavLst>
                                        <p:tav tm="0">
                                          <p:val>
                                            <p:strVal val="#ppt_x-#ppt_w*1.125000"/>
                                          </p:val>
                                        </p:tav>
                                        <p:tav tm="100000">
                                          <p:val>
                                            <p:strVal val="#ppt_x"/>
                                          </p:val>
                                        </p:tav>
                                      </p:tavLst>
                                    </p:anim>
                                    <p:animEffect transition="in" filter="wipe(right)">
                                      <p:cBhvr>
                                        <p:cTn id="43" dur="750"/>
                                        <p:tgtEl>
                                          <p:spTgt spid="21"/>
                                        </p:tgtEl>
                                      </p:cBhvr>
                                    </p:animEffect>
                                  </p:childTnLst>
                                </p:cTn>
                              </p:par>
                              <p:par>
                                <p:cTn id="44" presetID="37"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1000"/>
                                        <p:tgtEl>
                                          <p:spTgt spid="36"/>
                                        </p:tgtEl>
                                      </p:cBhvr>
                                    </p:animEffect>
                                    <p:anim calcmode="lin" valueType="num">
                                      <p:cBhvr>
                                        <p:cTn id="47" dur="1000" fill="hold"/>
                                        <p:tgtEl>
                                          <p:spTgt spid="36"/>
                                        </p:tgtEl>
                                        <p:attrNameLst>
                                          <p:attrName>ppt_x</p:attrName>
                                        </p:attrNameLst>
                                      </p:cBhvr>
                                      <p:tavLst>
                                        <p:tav tm="0">
                                          <p:val>
                                            <p:strVal val="#ppt_x"/>
                                          </p:val>
                                        </p:tav>
                                        <p:tav tm="100000">
                                          <p:val>
                                            <p:strVal val="#ppt_x"/>
                                          </p:val>
                                        </p:tav>
                                      </p:tavLst>
                                    </p:anim>
                                    <p:anim calcmode="lin" valueType="num">
                                      <p:cBhvr>
                                        <p:cTn id="48" dur="900" decel="100000" fill="hold"/>
                                        <p:tgtEl>
                                          <p:spTgt spid="36"/>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50" presetID="31" presetClass="entr" presetSubtype="0" fill="hold" grpId="1" nodeType="withEffect">
                                  <p:stCondLst>
                                    <p:cond delay="0"/>
                                  </p:stCondLst>
                                  <p:childTnLst>
                                    <p:set>
                                      <p:cBhvr>
                                        <p:cTn id="51" dur="1" fill="hold">
                                          <p:stCondLst>
                                            <p:cond delay="0"/>
                                          </p:stCondLst>
                                        </p:cTn>
                                        <p:tgtEl>
                                          <p:spTgt spid="36"/>
                                        </p:tgtEl>
                                        <p:attrNameLst>
                                          <p:attrName>style.visibility</p:attrName>
                                        </p:attrNameLst>
                                      </p:cBhvr>
                                      <p:to>
                                        <p:strVal val="visible"/>
                                      </p:to>
                                    </p:set>
                                    <p:anim calcmode="lin" valueType="num">
                                      <p:cBhvr>
                                        <p:cTn id="52" dur="750" fill="hold"/>
                                        <p:tgtEl>
                                          <p:spTgt spid="36"/>
                                        </p:tgtEl>
                                        <p:attrNameLst>
                                          <p:attrName>ppt_w</p:attrName>
                                        </p:attrNameLst>
                                      </p:cBhvr>
                                      <p:tavLst>
                                        <p:tav tm="0">
                                          <p:val>
                                            <p:fltVal val="0"/>
                                          </p:val>
                                        </p:tav>
                                        <p:tav tm="100000">
                                          <p:val>
                                            <p:strVal val="#ppt_w"/>
                                          </p:val>
                                        </p:tav>
                                      </p:tavLst>
                                    </p:anim>
                                    <p:anim calcmode="lin" valueType="num">
                                      <p:cBhvr>
                                        <p:cTn id="53" dur="750" fill="hold"/>
                                        <p:tgtEl>
                                          <p:spTgt spid="36"/>
                                        </p:tgtEl>
                                        <p:attrNameLst>
                                          <p:attrName>ppt_h</p:attrName>
                                        </p:attrNameLst>
                                      </p:cBhvr>
                                      <p:tavLst>
                                        <p:tav tm="0">
                                          <p:val>
                                            <p:fltVal val="0"/>
                                          </p:val>
                                        </p:tav>
                                        <p:tav tm="100000">
                                          <p:val>
                                            <p:strVal val="#ppt_h"/>
                                          </p:val>
                                        </p:tav>
                                      </p:tavLst>
                                    </p:anim>
                                    <p:anim calcmode="lin" valueType="num">
                                      <p:cBhvr>
                                        <p:cTn id="54" dur="750" fill="hold"/>
                                        <p:tgtEl>
                                          <p:spTgt spid="36"/>
                                        </p:tgtEl>
                                        <p:attrNameLst>
                                          <p:attrName>style.rotation</p:attrName>
                                        </p:attrNameLst>
                                      </p:cBhvr>
                                      <p:tavLst>
                                        <p:tav tm="0">
                                          <p:val>
                                            <p:fltVal val="90"/>
                                          </p:val>
                                        </p:tav>
                                        <p:tav tm="100000">
                                          <p:val>
                                            <p:fltVal val="0"/>
                                          </p:val>
                                        </p:tav>
                                      </p:tavLst>
                                    </p:anim>
                                    <p:animEffect transition="in" filter="fade">
                                      <p:cBhvr>
                                        <p:cTn id="55" dur="750"/>
                                        <p:tgtEl>
                                          <p:spTgt spid="36"/>
                                        </p:tgtEl>
                                      </p:cBhvr>
                                    </p:animEffect>
                                  </p:childTnLst>
                                </p:cTn>
                              </p:par>
                            </p:childTnLst>
                          </p:cTn>
                        </p:par>
                        <p:par>
                          <p:cTn id="56" fill="hold">
                            <p:stCondLst>
                              <p:cond delay="3500"/>
                            </p:stCondLst>
                            <p:childTnLst>
                              <p:par>
                                <p:cTn id="57" presetID="2" presetClass="entr" presetSubtype="2" fill="hold" nodeType="after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additive="base">
                                        <p:cTn id="59" dur="500" fill="hold"/>
                                        <p:tgtEl>
                                          <p:spTgt spid="45"/>
                                        </p:tgtEl>
                                        <p:attrNameLst>
                                          <p:attrName>ppt_x</p:attrName>
                                        </p:attrNameLst>
                                      </p:cBhvr>
                                      <p:tavLst>
                                        <p:tav tm="0">
                                          <p:val>
                                            <p:strVal val="1+#ppt_w/2"/>
                                          </p:val>
                                        </p:tav>
                                        <p:tav tm="100000">
                                          <p:val>
                                            <p:strVal val="#ppt_x"/>
                                          </p:val>
                                        </p:tav>
                                      </p:tavLst>
                                    </p:anim>
                                    <p:anim calcmode="lin" valueType="num">
                                      <p:cBhvr additive="base">
                                        <p:cTn id="60" dur="500" fill="hold"/>
                                        <p:tgtEl>
                                          <p:spTgt spid="45"/>
                                        </p:tgtEl>
                                        <p:attrNameLst>
                                          <p:attrName>ppt_y</p:attrName>
                                        </p:attrNameLst>
                                      </p:cBhvr>
                                      <p:tavLst>
                                        <p:tav tm="0">
                                          <p:val>
                                            <p:strVal val="#ppt_y"/>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anim calcmode="lin" valueType="num">
                                      <p:cBhvr additive="base">
                                        <p:cTn id="63" dur="500" fill="hold"/>
                                        <p:tgtEl>
                                          <p:spTgt spid="47"/>
                                        </p:tgtEl>
                                        <p:attrNameLst>
                                          <p:attrName>ppt_x</p:attrName>
                                        </p:attrNameLst>
                                      </p:cBhvr>
                                      <p:tavLst>
                                        <p:tav tm="0">
                                          <p:val>
                                            <p:strVal val="#ppt_x"/>
                                          </p:val>
                                        </p:tav>
                                        <p:tav tm="100000">
                                          <p:val>
                                            <p:strVal val="#ppt_x"/>
                                          </p:val>
                                        </p:tav>
                                      </p:tavLst>
                                    </p:anim>
                                    <p:anim calcmode="lin" valueType="num">
                                      <p:cBhvr additive="base">
                                        <p:cTn id="64" dur="500" fill="hold"/>
                                        <p:tgtEl>
                                          <p:spTgt spid="47"/>
                                        </p:tgtEl>
                                        <p:attrNameLst>
                                          <p:attrName>ppt_y</p:attrName>
                                        </p:attrNameLst>
                                      </p:cBhvr>
                                      <p:tavLst>
                                        <p:tav tm="0">
                                          <p:val>
                                            <p:strVal val="1+#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anim calcmode="lin" valueType="num">
                                      <p:cBhvr additive="base">
                                        <p:cTn id="67" dur="500" fill="hold"/>
                                        <p:tgtEl>
                                          <p:spTgt spid="48"/>
                                        </p:tgtEl>
                                        <p:attrNameLst>
                                          <p:attrName>ppt_x</p:attrName>
                                        </p:attrNameLst>
                                      </p:cBhvr>
                                      <p:tavLst>
                                        <p:tav tm="0">
                                          <p:val>
                                            <p:strVal val="#ppt_x"/>
                                          </p:val>
                                        </p:tav>
                                        <p:tav tm="100000">
                                          <p:val>
                                            <p:strVal val="#ppt_x"/>
                                          </p:val>
                                        </p:tav>
                                      </p:tavLst>
                                    </p:anim>
                                    <p:anim calcmode="lin" valueType="num">
                                      <p:cBhvr additive="base">
                                        <p:cTn id="68" dur="500" fill="hold"/>
                                        <p:tgtEl>
                                          <p:spTgt spid="48"/>
                                        </p:tgtEl>
                                        <p:attrNameLst>
                                          <p:attrName>ppt_y</p:attrName>
                                        </p:attrNameLst>
                                      </p:cBhvr>
                                      <p:tavLst>
                                        <p:tav tm="0">
                                          <p:val>
                                            <p:strVal val="0-#ppt_h/2"/>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0-#ppt_w/2"/>
                                          </p:val>
                                        </p:tav>
                                        <p:tav tm="100000">
                                          <p:val>
                                            <p:strVal val="#ppt_x"/>
                                          </p:val>
                                        </p:tav>
                                      </p:tavLst>
                                    </p:anim>
                                    <p:anim calcmode="lin" valueType="num">
                                      <p:cBhvr additive="base">
                                        <p:cTn id="72" dur="500" fill="hold"/>
                                        <p:tgtEl>
                                          <p:spTgt spid="46"/>
                                        </p:tgtEl>
                                        <p:attrNameLst>
                                          <p:attrName>ppt_y</p:attrName>
                                        </p:attrNameLst>
                                      </p:cBhvr>
                                      <p:tavLst>
                                        <p:tav tm="0">
                                          <p:val>
                                            <p:strVal val="#ppt_y"/>
                                          </p:val>
                                        </p:tav>
                                        <p:tav tm="100000">
                                          <p:val>
                                            <p:strVal val="#ppt_y"/>
                                          </p:val>
                                        </p:tav>
                                      </p:tavLst>
                                    </p:anim>
                                  </p:childTnLst>
                                </p:cTn>
                              </p:par>
                            </p:childTnLst>
                          </p:cTn>
                        </p:par>
                        <p:par>
                          <p:cTn id="73" fill="hold">
                            <p:stCondLst>
                              <p:cond delay="4000"/>
                            </p:stCondLst>
                            <p:childTnLst>
                              <p:par>
                                <p:cTn id="74" presetID="56" presetClass="entr" presetSubtype="0" fill="hold" grpId="0" nodeType="afterEffect">
                                  <p:stCondLst>
                                    <p:cond delay="0"/>
                                  </p:stCondLst>
                                  <p:iterate type="lt">
                                    <p:tmPct val="10000"/>
                                  </p:iterate>
                                  <p:childTnLst>
                                    <p:set>
                                      <p:cBhvr>
                                        <p:cTn id="75" dur="1" fill="hold">
                                          <p:stCondLst>
                                            <p:cond delay="0"/>
                                          </p:stCondLst>
                                        </p:cTn>
                                        <p:tgtEl>
                                          <p:spTgt spid="30"/>
                                        </p:tgtEl>
                                        <p:attrNameLst>
                                          <p:attrName>style.visibility</p:attrName>
                                        </p:attrNameLst>
                                      </p:cBhvr>
                                      <p:to>
                                        <p:strVal val="visible"/>
                                      </p:to>
                                    </p:set>
                                    <p:anim by="(-#ppt_w*2)" calcmode="lin" valueType="num">
                                      <p:cBhvr rctx="PPT">
                                        <p:cTn id="76" dur="500" autoRev="1" fill="hold">
                                          <p:stCondLst>
                                            <p:cond delay="0"/>
                                          </p:stCondLst>
                                        </p:cTn>
                                        <p:tgtEl>
                                          <p:spTgt spid="30"/>
                                        </p:tgtEl>
                                        <p:attrNameLst>
                                          <p:attrName>ppt_w</p:attrName>
                                        </p:attrNameLst>
                                      </p:cBhvr>
                                    </p:anim>
                                    <p:anim by="(#ppt_w*0.50)" calcmode="lin" valueType="num">
                                      <p:cBhvr>
                                        <p:cTn id="77" dur="500" decel="50000" autoRev="1" fill="hold">
                                          <p:stCondLst>
                                            <p:cond delay="0"/>
                                          </p:stCondLst>
                                        </p:cTn>
                                        <p:tgtEl>
                                          <p:spTgt spid="30"/>
                                        </p:tgtEl>
                                        <p:attrNameLst>
                                          <p:attrName>ppt_x</p:attrName>
                                        </p:attrNameLst>
                                      </p:cBhvr>
                                    </p:anim>
                                    <p:anim from="(-#ppt_h/2)" to="(#ppt_y)" calcmode="lin" valueType="num">
                                      <p:cBhvr>
                                        <p:cTn id="78" dur="1000" fill="hold">
                                          <p:stCondLst>
                                            <p:cond delay="0"/>
                                          </p:stCondLst>
                                        </p:cTn>
                                        <p:tgtEl>
                                          <p:spTgt spid="30"/>
                                        </p:tgtEl>
                                        <p:attrNameLst>
                                          <p:attrName>ppt_y</p:attrName>
                                        </p:attrNameLst>
                                      </p:cBhvr>
                                    </p:anim>
                                    <p:animRot by="21600000">
                                      <p:cBhvr>
                                        <p:cTn id="79" dur="1000" fill="hold">
                                          <p:stCondLst>
                                            <p:cond delay="0"/>
                                          </p:stCondLst>
                                        </p:cTn>
                                        <p:tgtEl>
                                          <p:spTgt spid="30"/>
                                        </p:tgtEl>
                                        <p:attrNameLst>
                                          <p:attrName>r</p:attrName>
                                        </p:attrNameLst>
                                      </p:cBhvr>
                                    </p:animRot>
                                  </p:childTnLst>
                                </p:cTn>
                              </p:par>
                            </p:childTnLst>
                          </p:cTn>
                        </p:par>
                        <p:par>
                          <p:cTn id="80" fill="hold">
                            <p:stCondLst>
                              <p:cond delay="5600"/>
                            </p:stCondLst>
                            <p:childTnLst>
                              <p:par>
                                <p:cTn id="81" presetID="37" presetClass="entr" presetSubtype="0" fill="hold" nodeType="afterEffect">
                                  <p:stCondLst>
                                    <p:cond delay="0"/>
                                  </p:stCondLst>
                                  <p:childTnLst>
                                    <p:set>
                                      <p:cBhvr>
                                        <p:cTn id="82" dur="1" fill="hold">
                                          <p:stCondLst>
                                            <p:cond delay="0"/>
                                          </p:stCondLst>
                                        </p:cTn>
                                        <p:tgtEl>
                                          <p:spTgt spid="63"/>
                                        </p:tgtEl>
                                        <p:attrNameLst>
                                          <p:attrName>style.visibility</p:attrName>
                                        </p:attrNameLst>
                                      </p:cBhvr>
                                      <p:to>
                                        <p:strVal val="visible"/>
                                      </p:to>
                                    </p:set>
                                    <p:animEffect transition="in" filter="fade">
                                      <p:cBhvr>
                                        <p:cTn id="83" dur="1000"/>
                                        <p:tgtEl>
                                          <p:spTgt spid="63"/>
                                        </p:tgtEl>
                                      </p:cBhvr>
                                    </p:animEffect>
                                    <p:anim calcmode="lin" valueType="num">
                                      <p:cBhvr>
                                        <p:cTn id="84" dur="1000" fill="hold"/>
                                        <p:tgtEl>
                                          <p:spTgt spid="63"/>
                                        </p:tgtEl>
                                        <p:attrNameLst>
                                          <p:attrName>ppt_x</p:attrName>
                                        </p:attrNameLst>
                                      </p:cBhvr>
                                      <p:tavLst>
                                        <p:tav tm="0">
                                          <p:val>
                                            <p:strVal val="#ppt_x"/>
                                          </p:val>
                                        </p:tav>
                                        <p:tav tm="100000">
                                          <p:val>
                                            <p:strVal val="#ppt_x"/>
                                          </p:val>
                                        </p:tav>
                                      </p:tavLst>
                                    </p:anim>
                                    <p:anim calcmode="lin" valueType="num">
                                      <p:cBhvr>
                                        <p:cTn id="85" dur="900" decel="100000" fill="hold"/>
                                        <p:tgtEl>
                                          <p:spTgt spid="63"/>
                                        </p:tgtEl>
                                        <p:attrNameLst>
                                          <p:attrName>ppt_y</p:attrName>
                                        </p:attrNameLst>
                                      </p:cBhvr>
                                      <p:tavLst>
                                        <p:tav tm="0">
                                          <p:val>
                                            <p:strVal val="#ppt_y+1"/>
                                          </p:val>
                                        </p:tav>
                                        <p:tav tm="100000">
                                          <p:val>
                                            <p:strVal val="#ppt_y-.03"/>
                                          </p:val>
                                        </p:tav>
                                      </p:tavLst>
                                    </p:anim>
                                    <p:anim calcmode="lin" valueType="num">
                                      <p:cBhvr>
                                        <p:cTn id="86" dur="100" accel="100000" fill="hold">
                                          <p:stCondLst>
                                            <p:cond delay="900"/>
                                          </p:stCondLst>
                                        </p:cTn>
                                        <p:tgtEl>
                                          <p:spTgt spid="63"/>
                                        </p:tgtEl>
                                        <p:attrNameLst>
                                          <p:attrName>ppt_y</p:attrName>
                                        </p:attrNameLst>
                                      </p:cBhvr>
                                      <p:tavLst>
                                        <p:tav tm="0">
                                          <p:val>
                                            <p:strVal val="#ppt_y-.03"/>
                                          </p:val>
                                        </p:tav>
                                        <p:tav tm="100000">
                                          <p:val>
                                            <p:strVal val="#ppt_y"/>
                                          </p:val>
                                        </p:tav>
                                      </p:tavLst>
                                    </p:anim>
                                  </p:childTnLst>
                                </p:cTn>
                              </p:par>
                              <p:par>
                                <p:cTn id="87" presetID="37" presetClass="entr" presetSubtype="0" fill="hold" nodeType="with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1000"/>
                                        <p:tgtEl>
                                          <p:spTgt spid="23"/>
                                        </p:tgtEl>
                                      </p:cBhvr>
                                    </p:animEffect>
                                    <p:anim calcmode="lin" valueType="num">
                                      <p:cBhvr>
                                        <p:cTn id="90" dur="1000" fill="hold"/>
                                        <p:tgtEl>
                                          <p:spTgt spid="23"/>
                                        </p:tgtEl>
                                        <p:attrNameLst>
                                          <p:attrName>ppt_x</p:attrName>
                                        </p:attrNameLst>
                                      </p:cBhvr>
                                      <p:tavLst>
                                        <p:tav tm="0">
                                          <p:val>
                                            <p:strVal val="#ppt_x"/>
                                          </p:val>
                                        </p:tav>
                                        <p:tav tm="100000">
                                          <p:val>
                                            <p:strVal val="#ppt_x"/>
                                          </p:val>
                                        </p:tav>
                                      </p:tavLst>
                                    </p:anim>
                                    <p:anim calcmode="lin" valueType="num">
                                      <p:cBhvr>
                                        <p:cTn id="91" dur="900" decel="100000" fill="hold"/>
                                        <p:tgtEl>
                                          <p:spTgt spid="23"/>
                                        </p:tgtEl>
                                        <p:attrNameLst>
                                          <p:attrName>ppt_y</p:attrName>
                                        </p:attrNameLst>
                                      </p:cBhvr>
                                      <p:tavLst>
                                        <p:tav tm="0">
                                          <p:val>
                                            <p:strVal val="#ppt_y+1"/>
                                          </p:val>
                                        </p:tav>
                                        <p:tav tm="100000">
                                          <p:val>
                                            <p:strVal val="#ppt_y-.03"/>
                                          </p:val>
                                        </p:tav>
                                      </p:tavLst>
                                    </p:anim>
                                    <p:anim calcmode="lin" valueType="num">
                                      <p:cBhvr>
                                        <p:cTn id="92"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par>
                          <p:cTn id="93" fill="hold">
                            <p:stCondLst>
                              <p:cond delay="6600"/>
                            </p:stCondLst>
                            <p:childTnLst>
                              <p:par>
                                <p:cTn id="94" presetID="2" presetClass="entr" presetSubtype="12" fill="hold" grpId="1" nodeType="afterEffect">
                                  <p:stCondLst>
                                    <p:cond delay="0"/>
                                  </p:stCondLst>
                                  <p:iterate type="lt">
                                    <p:tmPct val="11429"/>
                                  </p:iterate>
                                  <p:childTnLst>
                                    <p:set>
                                      <p:cBhvr>
                                        <p:cTn id="95" dur="1" fill="hold">
                                          <p:stCondLst>
                                            <p:cond delay="0"/>
                                          </p:stCondLst>
                                        </p:cTn>
                                        <p:tgtEl>
                                          <p:spTgt spid="37"/>
                                        </p:tgtEl>
                                        <p:attrNameLst>
                                          <p:attrName>style.visibility</p:attrName>
                                        </p:attrNameLst>
                                      </p:cBhvr>
                                      <p:to>
                                        <p:strVal val="visible"/>
                                      </p:to>
                                    </p:set>
                                    <p:anim calcmode="lin" valueType="num">
                                      <p:cBhvr additive="base">
                                        <p:cTn id="96" dur="500" fill="hold"/>
                                        <p:tgtEl>
                                          <p:spTgt spid="37"/>
                                        </p:tgtEl>
                                        <p:attrNameLst>
                                          <p:attrName>ppt_x</p:attrName>
                                        </p:attrNameLst>
                                      </p:cBhvr>
                                      <p:tavLst>
                                        <p:tav tm="0">
                                          <p:val>
                                            <p:strVal val="0-#ppt_w/2"/>
                                          </p:val>
                                        </p:tav>
                                        <p:tav tm="100000">
                                          <p:val>
                                            <p:strVal val="#ppt_x"/>
                                          </p:val>
                                        </p:tav>
                                      </p:tavLst>
                                    </p:anim>
                                    <p:anim calcmode="lin" valueType="num">
                                      <p:cBhvr additive="base">
                                        <p:cTn id="9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6" grpId="0"/>
      <p:bldP spid="36" grpId="1"/>
      <p:bldP spid="37"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Janice"/>
          <p:cNvPicPr>
            <a:picLocks noChangeAspect="1"/>
          </p:cNvPicPr>
          <p:nvPr/>
        </p:nvPicPr>
        <p:blipFill>
          <a:blip r:embed="rId1" cstate="screen"/>
          <a:stretch>
            <a:fillRect/>
          </a:stretch>
        </p:blipFill>
        <p:spPr>
          <a:xfrm rot="5400000">
            <a:off x="2404961" y="-14790"/>
            <a:ext cx="1177664" cy="1207244"/>
          </a:xfrm>
          <a:prstGeom prst="rect">
            <a:avLst/>
          </a:prstGeom>
        </p:spPr>
      </p:pic>
      <p:pic>
        <p:nvPicPr>
          <p:cNvPr id="40" name="Janice"/>
          <p:cNvPicPr>
            <a:picLocks noChangeAspect="1"/>
          </p:cNvPicPr>
          <p:nvPr/>
        </p:nvPicPr>
        <p:blipFill>
          <a:blip r:embed="rId1" cstate="screen"/>
          <a:stretch>
            <a:fillRect/>
          </a:stretch>
        </p:blipFill>
        <p:spPr>
          <a:xfrm rot="16200000" flipH="1">
            <a:off x="8596072" y="21795"/>
            <a:ext cx="1177664" cy="1207244"/>
          </a:xfrm>
          <a:prstGeom prst="rect">
            <a:avLst/>
          </a:prstGeom>
        </p:spPr>
      </p:pic>
      <p:grpSp>
        <p:nvGrpSpPr>
          <p:cNvPr id="34" name="组合 33"/>
          <p:cNvGrpSpPr/>
          <p:nvPr/>
        </p:nvGrpSpPr>
        <p:grpSpPr>
          <a:xfrm>
            <a:off x="2658268" y="153281"/>
            <a:ext cx="6657535" cy="6476419"/>
            <a:chOff x="1891" y="2672"/>
            <a:chExt cx="9711" cy="16216"/>
          </a:xfrm>
        </p:grpSpPr>
        <p:sp>
          <p:nvSpPr>
            <p:cNvPr id="35" name="文本框 34"/>
            <p:cNvSpPr txBox="1"/>
            <p:nvPr/>
          </p:nvSpPr>
          <p:spPr>
            <a:xfrm>
              <a:off x="1891" y="14316"/>
              <a:ext cx="9711" cy="4572"/>
            </a:xfrm>
            <a:prstGeom prst="rect">
              <a:avLst/>
            </a:prstGeom>
            <a:noFill/>
          </p:spPr>
          <p:txBody>
            <a:bodyPr wrap="square" rtlCol="0">
              <a:spAutoFit/>
            </a:bodyPr>
            <a:lstStyle/>
            <a:p>
              <a:pPr>
                <a:lnSpc>
                  <a:spcPct val="120000"/>
                </a:lnSpc>
              </a:pPr>
              <a:r>
                <a:rPr lang="en-US" altLang="zh-CN" sz="1600" dirty="0"/>
                <a:t>       《</a:t>
              </a:r>
              <a:r>
                <a:rPr lang="zh-CN" altLang="en-US" sz="1600" dirty="0"/>
                <a:t>大秦景教流行中国碑</a:t>
              </a:r>
              <a:r>
                <a:rPr lang="en-US" altLang="zh-CN" sz="1600" dirty="0"/>
                <a:t>》</a:t>
              </a:r>
              <a:r>
                <a:rPr lang="zh-CN" altLang="en-US" sz="1600" dirty="0"/>
                <a:t>，立于唐德宗建中二 年（</a:t>
              </a:r>
              <a:r>
                <a:rPr lang="en-US" altLang="zh-CN" sz="1600" dirty="0"/>
                <a:t>781 </a:t>
              </a:r>
              <a:r>
                <a:rPr lang="zh-CN" altLang="en-US" sz="1600" dirty="0"/>
                <a:t>年），于明熹宗天启五年（</a:t>
              </a:r>
              <a:r>
                <a:rPr lang="en-US" altLang="zh-CN" sz="1600" dirty="0"/>
                <a:t>1625 </a:t>
              </a:r>
              <a:r>
                <a:rPr lang="zh-CN" altLang="en-US" sz="1600" dirty="0"/>
                <a:t>年）西安西 郊至盩厔县一带出土。碑体黑色，碑头上有雕刻图案并书“大秦景教流行中国碑”，下有龟形神兽驼碑。碑的正面有 </a:t>
              </a:r>
              <a:r>
                <a:rPr lang="en-US" altLang="zh-CN" sz="1600" dirty="0"/>
                <a:t>32 </a:t>
              </a:r>
              <a:r>
                <a:rPr lang="zh-CN" altLang="en-US" sz="1600" dirty="0"/>
                <a:t>行，每行 </a:t>
              </a:r>
              <a:r>
                <a:rPr lang="en-US" altLang="zh-CN" sz="1600" dirty="0"/>
                <a:t>62 </a:t>
              </a:r>
              <a:r>
                <a:rPr lang="zh-CN" altLang="en-US" sz="1600" dirty="0"/>
                <a:t>个楷体汉字；背面无字；下部和左右两侧均刻有古叙利亚文，</a:t>
              </a:r>
              <a:r>
                <a:rPr lang="en-US" altLang="zh-CN" sz="1600" dirty="0"/>
                <a:t>1629 </a:t>
              </a:r>
              <a:r>
                <a:rPr lang="zh-CN" altLang="en-US" sz="1600" dirty="0"/>
                <a:t>年由传教士邓玉函将其译为 </a:t>
              </a:r>
              <a:r>
                <a:rPr lang="en-US" altLang="zh-CN" sz="1600" dirty="0"/>
                <a:t>70 </a:t>
              </a:r>
              <a:r>
                <a:rPr lang="zh-CN" altLang="en-US" sz="1600" dirty="0"/>
                <a:t>位景教僧人的名字和职务。撰写人为僧人景净，书写人为吕秀岩</a:t>
              </a:r>
              <a:r>
                <a:rPr lang="zh-CN" altLang="en-US" sz="1600" dirty="0">
                  <a:solidFill>
                    <a:schemeClr val="tx1">
                      <a:lumMod val="65000"/>
                      <a:lumOff val="35000"/>
                    </a:schemeClr>
                  </a:solidFill>
                  <a:latin typeface="幼圆" panose="02010509060101010101" pitchFamily="49" charset="-122"/>
                  <a:ea typeface="幼圆" panose="02010509060101010101" pitchFamily="49" charset="-122"/>
                  <a:cs typeface="华文黑体" charset="-122"/>
                  <a:sym typeface="微软雅黑 Light" charset="0"/>
                </a:rPr>
                <a:t>。</a:t>
              </a:r>
              <a:endParaRPr lang="zh-CN" altLang="en-US" sz="1600" dirty="0">
                <a:solidFill>
                  <a:schemeClr val="tx1">
                    <a:lumMod val="65000"/>
                    <a:lumOff val="35000"/>
                  </a:schemeClr>
                </a:solidFill>
                <a:latin typeface="幼圆" panose="02010509060101010101" pitchFamily="49" charset="-122"/>
                <a:ea typeface="幼圆" panose="02010509060101010101" pitchFamily="49" charset="-122"/>
                <a:cs typeface="华文黑体" charset="-122"/>
                <a:sym typeface="微软雅黑 Light" charset="0"/>
              </a:endParaRPr>
            </a:p>
          </p:txBody>
        </p:sp>
        <p:sp>
          <p:nvSpPr>
            <p:cNvPr id="36" name="文本框 35"/>
            <p:cNvSpPr txBox="1"/>
            <p:nvPr/>
          </p:nvSpPr>
          <p:spPr>
            <a:xfrm>
              <a:off x="3865" y="2672"/>
              <a:ext cx="2677" cy="655"/>
            </a:xfrm>
            <a:prstGeom prst="rect">
              <a:avLst/>
            </a:prstGeom>
            <a:noFill/>
          </p:spPr>
          <p:txBody>
            <a:bodyPr wrap="square" rtlCol="0">
              <a:spAutoFit/>
            </a:bodyPr>
            <a:lstStyle/>
            <a:p>
              <a:pPr algn="r"/>
              <a:endParaRPr lang="zh-CN" altLang="en-US" sz="1050" dirty="0">
                <a:solidFill>
                  <a:srgbClr val="B1865A"/>
                </a:solidFill>
                <a:latin typeface="幼圆" panose="02010509060101010101" pitchFamily="49" charset="-122"/>
                <a:ea typeface="幼圆" panose="02010509060101010101" pitchFamily="49" charset="-122"/>
                <a:sym typeface="+mn-ea"/>
              </a:endParaRPr>
            </a:p>
          </p:txBody>
        </p:sp>
      </p:grpSp>
      <p:pic>
        <p:nvPicPr>
          <p:cNvPr id="37" name="图片 36" descr="IMG_256"/>
          <p:cNvPicPr>
            <a:picLocks noChangeAspect="1"/>
          </p:cNvPicPr>
          <p:nvPr/>
        </p:nvPicPr>
        <p:blipFill>
          <a:blip r:embed="rId2"/>
          <a:stretch>
            <a:fillRect/>
          </a:stretch>
        </p:blipFill>
        <p:spPr>
          <a:xfrm>
            <a:off x="2811096" y="153281"/>
            <a:ext cx="3284904" cy="4636195"/>
          </a:xfrm>
          <a:prstGeom prst="rect">
            <a:avLst/>
          </a:prstGeom>
          <a:noFill/>
          <a:ln w="9525">
            <a:noFill/>
          </a:ln>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0998" y="387736"/>
            <a:ext cx="3416145" cy="2344981"/>
          </a:xfrm>
          <a:prstGeom prst="rect">
            <a:avLst/>
          </a:prstGeom>
        </p:spPr>
      </p:pic>
      <p:sp>
        <p:nvSpPr>
          <p:cNvPr id="4" name="文本框 3"/>
          <p:cNvSpPr txBox="1"/>
          <p:nvPr/>
        </p:nvSpPr>
        <p:spPr>
          <a:xfrm>
            <a:off x="8280567" y="2806023"/>
            <a:ext cx="1507959" cy="369332"/>
          </a:xfrm>
          <a:prstGeom prst="rect">
            <a:avLst/>
          </a:prstGeom>
          <a:noFill/>
        </p:spPr>
        <p:txBody>
          <a:bodyPr wrap="square" rtlCol="0">
            <a:spAutoFit/>
          </a:bodyPr>
          <a:lstStyle/>
          <a:p>
            <a:r>
              <a:rPr lang="zh-CN" altLang="en-US" dirty="0"/>
              <a:t>局部清晰图</a:t>
            </a:r>
            <a:endParaRPr lang="zh-CN" altLang="en-US" dirty="0"/>
          </a:p>
        </p:txBody>
      </p:sp>
      <p:sp>
        <p:nvSpPr>
          <p:cNvPr id="48" name="文本框 47"/>
          <p:cNvSpPr txBox="1"/>
          <p:nvPr/>
        </p:nvSpPr>
        <p:spPr>
          <a:xfrm>
            <a:off x="6096000" y="4220631"/>
            <a:ext cx="1507959" cy="369332"/>
          </a:xfrm>
          <a:prstGeom prst="rect">
            <a:avLst/>
          </a:prstGeom>
          <a:noFill/>
        </p:spPr>
        <p:txBody>
          <a:bodyPr wrap="square" rtlCol="0">
            <a:spAutoFit/>
          </a:bodyPr>
          <a:lstStyle/>
          <a:p>
            <a:r>
              <a:rPr lang="zh-CN" altLang="en-US" dirty="0"/>
              <a:t>全图</a:t>
            </a:r>
            <a:endParaRPr lang="zh-CN" altLang="en-US" dirty="0"/>
          </a:p>
        </p:txBody>
      </p:sp>
    </p:spTree>
  </p:cSld>
  <p:clrMapOvr>
    <a:masterClrMapping/>
  </p:clrMapOvr>
  <p:transition spd="slow" advTm="43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par>
                                <p:cTn id="15" presetID="12" presetClass="entr" presetSubtype="2"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p:tgtEl>
                                          <p:spTgt spid="34"/>
                                        </p:tgtEl>
                                        <p:attrNameLst>
                                          <p:attrName>ppt_x</p:attrName>
                                        </p:attrNameLst>
                                      </p:cBhvr>
                                      <p:tavLst>
                                        <p:tav tm="0">
                                          <p:val>
                                            <p:strVal val="#ppt_x+#ppt_w*1.125000"/>
                                          </p:val>
                                        </p:tav>
                                        <p:tav tm="100000">
                                          <p:val>
                                            <p:strVal val="#ppt_x"/>
                                          </p:val>
                                        </p:tav>
                                      </p:tavLst>
                                    </p:anim>
                                    <p:animEffect transition="in" filter="wipe(left)">
                                      <p:cBhvr>
                                        <p:cTn id="1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Janice"/>
          <p:cNvPicPr>
            <a:picLocks noChangeAspect="1"/>
          </p:cNvPicPr>
          <p:nvPr/>
        </p:nvPicPr>
        <p:blipFill>
          <a:blip r:embed="rId1" cstate="screen"/>
          <a:stretch>
            <a:fillRect/>
          </a:stretch>
        </p:blipFill>
        <p:spPr>
          <a:xfrm rot="5400000">
            <a:off x="2404961" y="-14790"/>
            <a:ext cx="1177664" cy="1207244"/>
          </a:xfrm>
          <a:prstGeom prst="rect">
            <a:avLst/>
          </a:prstGeom>
        </p:spPr>
      </p:pic>
      <p:pic>
        <p:nvPicPr>
          <p:cNvPr id="40" name="Janice"/>
          <p:cNvPicPr>
            <a:picLocks noChangeAspect="1"/>
          </p:cNvPicPr>
          <p:nvPr/>
        </p:nvPicPr>
        <p:blipFill>
          <a:blip r:embed="rId1" cstate="screen"/>
          <a:stretch>
            <a:fillRect/>
          </a:stretch>
        </p:blipFill>
        <p:spPr>
          <a:xfrm rot="16200000" flipH="1">
            <a:off x="8596072" y="21795"/>
            <a:ext cx="1177664" cy="1207244"/>
          </a:xfrm>
          <a:prstGeom prst="rect">
            <a:avLst/>
          </a:prstGeom>
        </p:spPr>
      </p:pic>
      <p:sp>
        <p:nvSpPr>
          <p:cNvPr id="36" name="文本框 35"/>
          <p:cNvSpPr txBox="1"/>
          <p:nvPr/>
        </p:nvSpPr>
        <p:spPr>
          <a:xfrm>
            <a:off x="4011576" y="153281"/>
            <a:ext cx="1835261" cy="261597"/>
          </a:xfrm>
          <a:prstGeom prst="rect">
            <a:avLst/>
          </a:prstGeom>
          <a:noFill/>
        </p:spPr>
        <p:txBody>
          <a:bodyPr wrap="square" rtlCol="0">
            <a:spAutoFit/>
          </a:bodyPr>
          <a:lstStyle/>
          <a:p>
            <a:pPr algn="r"/>
            <a:endParaRPr lang="zh-CN" altLang="en-US" sz="1050" dirty="0">
              <a:solidFill>
                <a:srgbClr val="B1865A"/>
              </a:solidFill>
              <a:latin typeface="幼圆" panose="02010509060101010101" pitchFamily="49" charset="-122"/>
              <a:ea typeface="幼圆" panose="02010509060101010101" pitchFamily="49" charset="-122"/>
              <a:sym typeface="+mn-ea"/>
            </a:endParaRPr>
          </a:p>
        </p:txBody>
      </p:sp>
      <p:pic>
        <p:nvPicPr>
          <p:cNvPr id="11" name="图片 10" descr="IMG_256"/>
          <p:cNvPicPr>
            <a:picLocks noChangeAspect="1"/>
          </p:cNvPicPr>
          <p:nvPr/>
        </p:nvPicPr>
        <p:blipFill>
          <a:blip r:embed="rId2"/>
          <a:stretch>
            <a:fillRect/>
          </a:stretch>
        </p:blipFill>
        <p:spPr>
          <a:xfrm>
            <a:off x="2649490" y="913658"/>
            <a:ext cx="3287231" cy="4860758"/>
          </a:xfrm>
          <a:prstGeom prst="rect">
            <a:avLst/>
          </a:prstGeom>
          <a:noFill/>
          <a:ln w="9525">
            <a:noFill/>
          </a:ln>
        </p:spPr>
      </p:pic>
      <p:sp>
        <p:nvSpPr>
          <p:cNvPr id="12" name="文本框 11"/>
          <p:cNvSpPr txBox="1"/>
          <p:nvPr/>
        </p:nvSpPr>
        <p:spPr>
          <a:xfrm>
            <a:off x="6143970" y="335845"/>
            <a:ext cx="3398540" cy="6186309"/>
          </a:xfrm>
          <a:prstGeom prst="rect">
            <a:avLst/>
          </a:prstGeom>
          <a:noFill/>
        </p:spPr>
        <p:txBody>
          <a:bodyPr wrap="square" rtlCol="0">
            <a:spAutoFit/>
          </a:bodyPr>
          <a:lstStyle/>
          <a:p>
            <a:pPr indent="266700" algn="just"/>
            <a:r>
              <a:rPr lang="zh-CN" altLang="zh-CN" sz="1800" kern="100" dirty="0">
                <a:effectLst/>
                <a:latin typeface="Calibri" panose="020F0502020204030204" pitchFamily="34" charset="0"/>
                <a:ea typeface="宋体" pitchFamily="2" charset="-122"/>
                <a:cs typeface="Times New Roman" panose="02020603050405020304" pitchFamily="18" charset="0"/>
              </a:rPr>
              <a:t>大秦景教流行中国碑碑文大致分为三个部分：第一部分是景教的教义等；第二部分是景教传入中国的过程和一百多年的发展，是最核心的内容，也是最有价值的内容；第三部分主要是歌颂伊斯，他相当于长安地区的主教，在朝廷任三品官员，对景教发展起到相当大作用。</a:t>
            </a:r>
            <a:r>
              <a:rPr lang="en-US" altLang="zh-CN" sz="1800" kern="100" dirty="0">
                <a:effectLst/>
                <a:latin typeface="Calibri" panose="020F0502020204030204" pitchFamily="34" charset="0"/>
                <a:ea typeface="宋体" pitchFamily="2" charset="-122"/>
                <a:cs typeface="Times New Roman" panose="02020603050405020304" pitchFamily="18" charset="0"/>
              </a:rPr>
              <a:t> </a:t>
            </a:r>
            <a:endParaRPr lang="zh-CN" altLang="zh-CN" sz="1800" kern="100" dirty="0">
              <a:effectLst/>
              <a:latin typeface="Calibri" panose="020F0502020204030204" pitchFamily="34" charset="0"/>
              <a:ea typeface="宋体" pitchFamily="2" charset="-122"/>
              <a:cs typeface="Times New Roman" panose="02020603050405020304" pitchFamily="18" charset="0"/>
            </a:endParaRPr>
          </a:p>
          <a:p>
            <a:pPr indent="266700" algn="just"/>
            <a:r>
              <a:rPr lang="zh-CN" altLang="zh-CN" sz="1800" kern="100" dirty="0">
                <a:effectLst/>
                <a:latin typeface="Calibri" panose="020F0502020204030204" pitchFamily="34" charset="0"/>
                <a:ea typeface="宋体" pitchFamily="2" charset="-122"/>
                <a:cs typeface="Times New Roman" panose="02020603050405020304" pitchFamily="18" charset="0"/>
              </a:rPr>
              <a:t>这块石碑上说的是唐太宗贞观年间，有一个从古波斯来的传教士叫阿罗本，历经跋涉进入中国，自西域、经河西走廊来到京师长安。他拜谒了唐天子太宗，要求在中国传播波斯教。此后唐太宗降旨准许他们传教，景教开始在长安等地传播起来，也有景教经典《尊经》翻成中文的记载。碑文还引用了大量儒道佛经典和中国史书中的典故来阐述景教教义，讲述人类的堕落、弥赛亚的降生、救世主的事迹等。</a:t>
            </a:r>
            <a:endParaRPr lang="zh-CN" altLang="zh-CN" sz="1800" kern="100" dirty="0">
              <a:effectLst/>
              <a:latin typeface="Calibri" panose="020F0502020204030204" pitchFamily="34" charset="0"/>
              <a:ea typeface="宋体" pitchFamily="2" charset="-122"/>
              <a:cs typeface="Times New Roman" panose="02020603050405020304" pitchFamily="18" charset="0"/>
            </a:endParaRPr>
          </a:p>
        </p:txBody>
      </p:sp>
    </p:spTree>
  </p:cSld>
  <p:clrMapOvr>
    <a:masterClrMapping/>
  </p:clrMapOvr>
  <p:transition spd="slow" advTm="43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Janice"/>
          <p:cNvPicPr>
            <a:picLocks noChangeAspect="1"/>
          </p:cNvPicPr>
          <p:nvPr/>
        </p:nvPicPr>
        <p:blipFill>
          <a:blip r:embed="rId1" cstate="screen"/>
          <a:stretch>
            <a:fillRect/>
          </a:stretch>
        </p:blipFill>
        <p:spPr>
          <a:xfrm rot="5400000">
            <a:off x="2404961" y="-14790"/>
            <a:ext cx="1177664" cy="1207244"/>
          </a:xfrm>
          <a:prstGeom prst="rect">
            <a:avLst/>
          </a:prstGeom>
        </p:spPr>
      </p:pic>
      <p:pic>
        <p:nvPicPr>
          <p:cNvPr id="40" name="Janice"/>
          <p:cNvPicPr>
            <a:picLocks noChangeAspect="1"/>
          </p:cNvPicPr>
          <p:nvPr/>
        </p:nvPicPr>
        <p:blipFill>
          <a:blip r:embed="rId1" cstate="screen"/>
          <a:stretch>
            <a:fillRect/>
          </a:stretch>
        </p:blipFill>
        <p:spPr>
          <a:xfrm rot="16200000" flipH="1">
            <a:off x="8596072" y="21795"/>
            <a:ext cx="1177664" cy="1207244"/>
          </a:xfrm>
          <a:prstGeom prst="rect">
            <a:avLst/>
          </a:prstGeom>
        </p:spPr>
      </p:pic>
      <p:grpSp>
        <p:nvGrpSpPr>
          <p:cNvPr id="34" name="组合 33"/>
          <p:cNvGrpSpPr/>
          <p:nvPr/>
        </p:nvGrpSpPr>
        <p:grpSpPr>
          <a:xfrm>
            <a:off x="2767273" y="153281"/>
            <a:ext cx="6657535" cy="2744171"/>
            <a:chOff x="2050" y="2672"/>
            <a:chExt cx="9711" cy="6871"/>
          </a:xfrm>
        </p:grpSpPr>
        <p:sp>
          <p:nvSpPr>
            <p:cNvPr id="35" name="文本框 34"/>
            <p:cNvSpPr txBox="1"/>
            <p:nvPr/>
          </p:nvSpPr>
          <p:spPr>
            <a:xfrm>
              <a:off x="2050" y="3763"/>
              <a:ext cx="9711" cy="5780"/>
            </a:xfrm>
            <a:prstGeom prst="rect">
              <a:avLst/>
            </a:prstGeom>
            <a:noFill/>
          </p:spPr>
          <p:txBody>
            <a:bodyPr wrap="square" rtlCol="0">
              <a:spAutoFit/>
            </a:bodyPr>
            <a:lstStyle/>
            <a:p>
              <a:pPr marL="342900" lvl="0" indent="-342900" algn="just">
                <a:buFont typeface="+mj-lt"/>
                <a:buAutoNum type="arabicPeriod"/>
              </a:pPr>
              <a:r>
                <a:rPr lang="zh-CN" altLang="zh-CN" sz="1800" kern="100" dirty="0">
                  <a:effectLst/>
                  <a:latin typeface="Calibri" panose="020F0502020204030204" pitchFamily="34" charset="0"/>
                  <a:ea typeface="宋体" pitchFamily="2" charset="-122"/>
                  <a:cs typeface="Times New Roman" panose="02020603050405020304" pitchFamily="18" charset="0"/>
                </a:rPr>
                <a:t>文物本身特征</a:t>
              </a:r>
              <a:endParaRPr lang="zh-CN" altLang="zh-CN" sz="1800" kern="100" dirty="0">
                <a:effectLst/>
                <a:latin typeface="Calibri" panose="020F0502020204030204" pitchFamily="34" charset="0"/>
                <a:ea typeface="宋体" pitchFamily="2" charset="-122"/>
                <a:cs typeface="Times New Roman" panose="02020603050405020304" pitchFamily="18" charset="0"/>
              </a:endParaRPr>
            </a:p>
            <a:p>
              <a:pPr indent="266700" algn="just"/>
              <a:r>
                <a:rPr lang="zh-CN" altLang="zh-CN" sz="1800" kern="100" dirty="0">
                  <a:effectLst/>
                  <a:latin typeface="Calibri" panose="020F0502020204030204" pitchFamily="34" charset="0"/>
                  <a:ea typeface="宋体" pitchFamily="2" charset="-122"/>
                  <a:cs typeface="Times New Roman" panose="02020603050405020304" pitchFamily="18" charset="0"/>
                </a:rPr>
                <a:t>大秦景教中国流行碑由上中下三部分组成：中为碑身，上有盘龙浮雕之碑额，下有龟座。碑质为黑色石灰岩，顶呈半圆状，上部较尖。</a:t>
              </a:r>
              <a:r>
                <a:rPr lang="en-US" altLang="zh-CN" sz="1800" kern="100" dirty="0">
                  <a:effectLst/>
                  <a:latin typeface="Calibri" panose="020F0502020204030204" pitchFamily="34" charset="0"/>
                  <a:ea typeface="宋体" pitchFamily="2" charset="-122"/>
                  <a:cs typeface="Times New Roman" panose="02020603050405020304" pitchFamily="18" charset="0"/>
                </a:rPr>
                <a:t> </a:t>
              </a:r>
              <a:r>
                <a:rPr lang="zh-CN" altLang="zh-CN" sz="1800" kern="100" dirty="0">
                  <a:effectLst/>
                  <a:latin typeface="Calibri" panose="020F0502020204030204" pitchFamily="34" charset="0"/>
                  <a:ea typeface="宋体" pitchFamily="2" charset="-122"/>
                  <a:cs typeface="Times New Roman" panose="02020603050405020304" pitchFamily="18" charset="0"/>
                </a:rPr>
                <a:t>大秦景教中国流行碑高</a:t>
              </a:r>
              <a:r>
                <a:rPr lang="en-US" altLang="zh-CN" sz="1800" kern="100" dirty="0">
                  <a:effectLst/>
                  <a:latin typeface="Calibri" panose="020F0502020204030204" pitchFamily="34" charset="0"/>
                  <a:ea typeface="宋体" pitchFamily="2" charset="-122"/>
                  <a:cs typeface="Times New Roman" panose="02020603050405020304" pitchFamily="18" charset="0"/>
                </a:rPr>
                <a:t>279</a:t>
              </a:r>
              <a:r>
                <a:rPr lang="zh-CN" altLang="zh-CN" sz="1800" kern="100" dirty="0">
                  <a:effectLst/>
                  <a:latin typeface="Calibri" panose="020F0502020204030204" pitchFamily="34" charset="0"/>
                  <a:ea typeface="宋体" pitchFamily="2" charset="-122"/>
                  <a:cs typeface="Times New Roman" panose="02020603050405020304" pitchFamily="18" charset="0"/>
                </a:rPr>
                <a:t>厘米、宽</a:t>
              </a:r>
              <a:r>
                <a:rPr lang="en-US" altLang="zh-CN" sz="1800" kern="100" dirty="0">
                  <a:effectLst/>
                  <a:latin typeface="Calibri" panose="020F0502020204030204" pitchFamily="34" charset="0"/>
                  <a:ea typeface="宋体" pitchFamily="2" charset="-122"/>
                  <a:cs typeface="Times New Roman" panose="02020603050405020304" pitchFamily="18" charset="0"/>
                </a:rPr>
                <a:t>99</a:t>
              </a:r>
              <a:r>
                <a:rPr lang="zh-CN" altLang="zh-CN" sz="1800" kern="100" dirty="0">
                  <a:effectLst/>
                  <a:latin typeface="Calibri" panose="020F0502020204030204" pitchFamily="34" charset="0"/>
                  <a:ea typeface="宋体" pitchFamily="2" charset="-122"/>
                  <a:cs typeface="Times New Roman" panose="02020603050405020304" pitchFamily="18" charset="0"/>
                </a:rPr>
                <a:t>厘米，除刻有</a:t>
              </a:r>
              <a:r>
                <a:rPr lang="en-US" altLang="zh-CN" sz="1800" kern="100" dirty="0">
                  <a:effectLst/>
                  <a:latin typeface="Calibri" panose="020F0502020204030204" pitchFamily="34" charset="0"/>
                  <a:ea typeface="宋体" pitchFamily="2" charset="-122"/>
                  <a:cs typeface="Times New Roman" panose="02020603050405020304" pitchFamily="18" charset="0"/>
                </a:rPr>
                <a:t>1780</a:t>
              </a:r>
              <a:r>
                <a:rPr lang="zh-CN" altLang="zh-CN" sz="1800" kern="100" dirty="0">
                  <a:effectLst/>
                  <a:latin typeface="Calibri" panose="020F0502020204030204" pitchFamily="34" charset="0"/>
                  <a:ea typeface="宋体" pitchFamily="2" charset="-122"/>
                  <a:cs typeface="Times New Roman" panose="02020603050405020304" pitchFamily="18" charset="0"/>
                </a:rPr>
                <a:t>个汉字碑文外，在碑文下方和左右碑侧，还刻有许多叙利亚文。碑头飞云和莲台烘托着一个十字架，包围着十字架的是一种无角之龙，这是中国古代器物上常见的装饰，名为</a:t>
              </a:r>
              <a:r>
                <a:rPr lang="en-US" altLang="zh-CN" sz="1800" kern="100" dirty="0">
                  <a:effectLst/>
                  <a:latin typeface="Calibri" panose="020F0502020204030204" pitchFamily="34" charset="0"/>
                  <a:ea typeface="宋体" pitchFamily="2" charset="-122"/>
                  <a:cs typeface="Times New Roman" panose="02020603050405020304" pitchFamily="18" charset="0"/>
                </a:rPr>
                <a:t>“</a:t>
              </a:r>
              <a:r>
                <a:rPr lang="zh-CN" altLang="zh-CN" sz="1800" kern="100" dirty="0">
                  <a:effectLst/>
                  <a:latin typeface="Calibri" panose="020F0502020204030204" pitchFamily="34" charset="0"/>
                  <a:ea typeface="宋体" pitchFamily="2" charset="-122"/>
                  <a:cs typeface="Times New Roman" panose="02020603050405020304" pitchFamily="18" charset="0"/>
                </a:rPr>
                <a:t>螭</a:t>
              </a:r>
              <a:r>
                <a:rPr lang="en-US" altLang="zh-CN" sz="1800" kern="100" dirty="0">
                  <a:effectLst/>
                  <a:latin typeface="Calibri" panose="020F0502020204030204" pitchFamily="34" charset="0"/>
                  <a:ea typeface="宋体" pitchFamily="2" charset="-122"/>
                  <a:cs typeface="Times New Roman" panose="02020603050405020304" pitchFamily="18" charset="0"/>
                </a:rPr>
                <a:t>”</a:t>
              </a:r>
              <a:r>
                <a:rPr lang="zh-CN" altLang="zh-CN" sz="1800" kern="100" dirty="0">
                  <a:effectLst/>
                  <a:latin typeface="Calibri" panose="020F0502020204030204" pitchFamily="34" charset="0"/>
                  <a:ea typeface="宋体" pitchFamily="2" charset="-122"/>
                  <a:cs typeface="Times New Roman" panose="02020603050405020304" pitchFamily="18" charset="0"/>
                </a:rPr>
                <a:t>，左右配上了盛开的百合花，碑名刻着</a:t>
              </a:r>
              <a:r>
                <a:rPr lang="en-US" altLang="zh-CN" sz="1800" kern="100" dirty="0">
                  <a:effectLst/>
                  <a:latin typeface="Calibri" panose="020F0502020204030204" pitchFamily="34" charset="0"/>
                  <a:ea typeface="宋体" pitchFamily="2" charset="-122"/>
                  <a:cs typeface="Times New Roman" panose="02020603050405020304" pitchFamily="18" charset="0"/>
                </a:rPr>
                <a:t>“</a:t>
              </a:r>
              <a:r>
                <a:rPr lang="zh-CN" altLang="zh-CN" sz="1800" kern="100" dirty="0">
                  <a:effectLst/>
                  <a:latin typeface="Calibri" panose="020F0502020204030204" pitchFamily="34" charset="0"/>
                  <a:ea typeface="宋体" pitchFamily="2" charset="-122"/>
                  <a:cs typeface="Times New Roman" panose="02020603050405020304" pitchFamily="18" charset="0"/>
                </a:rPr>
                <a:t>大秦景教流行中国”。</a:t>
              </a:r>
              <a:endParaRPr lang="zh-CN" altLang="zh-CN" sz="1800" kern="100" dirty="0">
                <a:effectLst/>
                <a:latin typeface="Calibri" panose="020F0502020204030204" pitchFamily="34" charset="0"/>
                <a:ea typeface="宋体" pitchFamily="2" charset="-122"/>
                <a:cs typeface="Times New Roman" panose="02020603050405020304" pitchFamily="18" charset="0"/>
              </a:endParaRPr>
            </a:p>
          </p:txBody>
        </p:sp>
        <p:sp>
          <p:nvSpPr>
            <p:cNvPr id="36" name="文本框 35"/>
            <p:cNvSpPr txBox="1"/>
            <p:nvPr/>
          </p:nvSpPr>
          <p:spPr>
            <a:xfrm>
              <a:off x="3865" y="2672"/>
              <a:ext cx="2677" cy="655"/>
            </a:xfrm>
            <a:prstGeom prst="rect">
              <a:avLst/>
            </a:prstGeom>
            <a:noFill/>
          </p:spPr>
          <p:txBody>
            <a:bodyPr wrap="square" rtlCol="0">
              <a:spAutoFit/>
            </a:bodyPr>
            <a:lstStyle/>
            <a:p>
              <a:pPr algn="r"/>
              <a:endParaRPr lang="zh-CN" altLang="en-US" sz="1050" dirty="0">
                <a:solidFill>
                  <a:srgbClr val="B1865A"/>
                </a:solidFill>
                <a:latin typeface="幼圆" panose="02010509060101010101" pitchFamily="49" charset="-122"/>
                <a:ea typeface="幼圆" panose="02010509060101010101" pitchFamily="49" charset="-122"/>
                <a:sym typeface="+mn-ea"/>
              </a:endParaRPr>
            </a:p>
          </p:txBody>
        </p:sp>
      </p:gr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5899" y="2979758"/>
            <a:ext cx="2614636" cy="3724961"/>
          </a:xfrm>
          <a:prstGeom prst="rect">
            <a:avLst/>
          </a:prstGeom>
        </p:spPr>
      </p:pic>
    </p:spTree>
  </p:cSld>
  <p:clrMapOvr>
    <a:masterClrMapping/>
  </p:clrMapOvr>
  <p:transition spd="slow" advTm="43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par>
                                <p:cTn id="15" presetID="12" presetClass="entr" presetSubtype="2"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p:tgtEl>
                                          <p:spTgt spid="34"/>
                                        </p:tgtEl>
                                        <p:attrNameLst>
                                          <p:attrName>ppt_x</p:attrName>
                                        </p:attrNameLst>
                                      </p:cBhvr>
                                      <p:tavLst>
                                        <p:tav tm="0">
                                          <p:val>
                                            <p:strVal val="#ppt_x+#ppt_w*1.125000"/>
                                          </p:val>
                                        </p:tav>
                                        <p:tav tm="100000">
                                          <p:val>
                                            <p:strVal val="#ppt_x"/>
                                          </p:val>
                                        </p:tav>
                                      </p:tavLst>
                                    </p:anim>
                                    <p:animEffect transition="in" filter="wipe(left)">
                                      <p:cBhvr>
                                        <p:cTn id="1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Janice"/>
          <p:cNvPicPr>
            <a:picLocks noChangeAspect="1"/>
          </p:cNvPicPr>
          <p:nvPr/>
        </p:nvPicPr>
        <p:blipFill>
          <a:blip r:embed="rId1" cstate="screen"/>
          <a:stretch>
            <a:fillRect/>
          </a:stretch>
        </p:blipFill>
        <p:spPr>
          <a:xfrm rot="5400000">
            <a:off x="2404961" y="-14790"/>
            <a:ext cx="1177664" cy="1207244"/>
          </a:xfrm>
          <a:prstGeom prst="rect">
            <a:avLst/>
          </a:prstGeom>
        </p:spPr>
      </p:pic>
      <p:pic>
        <p:nvPicPr>
          <p:cNvPr id="40" name="Janice"/>
          <p:cNvPicPr>
            <a:picLocks noChangeAspect="1"/>
          </p:cNvPicPr>
          <p:nvPr/>
        </p:nvPicPr>
        <p:blipFill>
          <a:blip r:embed="rId1" cstate="screen"/>
          <a:stretch>
            <a:fillRect/>
          </a:stretch>
        </p:blipFill>
        <p:spPr>
          <a:xfrm rot="16200000" flipH="1">
            <a:off x="8596072" y="21795"/>
            <a:ext cx="1177664" cy="1207244"/>
          </a:xfrm>
          <a:prstGeom prst="rect">
            <a:avLst/>
          </a:prstGeom>
        </p:spPr>
      </p:pic>
      <p:grpSp>
        <p:nvGrpSpPr>
          <p:cNvPr id="34" name="组合 33"/>
          <p:cNvGrpSpPr/>
          <p:nvPr/>
        </p:nvGrpSpPr>
        <p:grpSpPr>
          <a:xfrm>
            <a:off x="2767273" y="153281"/>
            <a:ext cx="6657535" cy="3693508"/>
            <a:chOff x="2050" y="2672"/>
            <a:chExt cx="9711" cy="9248"/>
          </a:xfrm>
        </p:grpSpPr>
        <p:sp>
          <p:nvSpPr>
            <p:cNvPr id="35" name="文本框 34"/>
            <p:cNvSpPr txBox="1"/>
            <p:nvPr/>
          </p:nvSpPr>
          <p:spPr>
            <a:xfrm>
              <a:off x="2050" y="2672"/>
              <a:ext cx="9711" cy="9248"/>
            </a:xfrm>
            <a:prstGeom prst="rect">
              <a:avLst/>
            </a:prstGeom>
            <a:noFill/>
          </p:spPr>
          <p:txBody>
            <a:bodyPr wrap="square" rtlCol="0">
              <a:spAutoFit/>
            </a:bodyPr>
            <a:lstStyle/>
            <a:p>
              <a:pPr lvl="0" algn="just"/>
              <a:r>
                <a:rPr lang="en-US" altLang="zh-CN" sz="1800" kern="100" dirty="0">
                  <a:effectLst/>
                  <a:latin typeface="Calibri" panose="020F0502020204030204" pitchFamily="34" charset="0"/>
                  <a:ea typeface="宋体" pitchFamily="2" charset="-122"/>
                  <a:cs typeface="Times New Roman" panose="02020603050405020304" pitchFamily="18" charset="0"/>
                </a:rPr>
                <a:t>2.</a:t>
              </a:r>
              <a:r>
                <a:rPr lang="zh-CN" altLang="zh-CN" sz="1800" kern="100" dirty="0">
                  <a:effectLst/>
                  <a:latin typeface="Calibri" panose="020F0502020204030204" pitchFamily="34" charset="0"/>
                  <a:ea typeface="宋体" pitchFamily="2" charset="-122"/>
                  <a:cs typeface="Times New Roman" panose="02020603050405020304" pitchFamily="18" charset="0"/>
                </a:rPr>
                <a:t>文物价值</a:t>
              </a:r>
              <a:endParaRPr lang="zh-CN" altLang="zh-CN" sz="1800" kern="100" dirty="0">
                <a:effectLst/>
                <a:latin typeface="Calibri" panose="020F0502020204030204" pitchFamily="34" charset="0"/>
                <a:ea typeface="宋体" pitchFamily="2" charset="-122"/>
                <a:cs typeface="Times New Roman" panose="02020603050405020304" pitchFamily="18" charset="0"/>
              </a:endParaRPr>
            </a:p>
            <a:p>
              <a:pPr indent="266700" algn="just"/>
              <a:r>
                <a:rPr lang="zh-CN" altLang="zh-CN" sz="1800" kern="100" dirty="0">
                  <a:effectLst/>
                  <a:latin typeface="Calibri" panose="020F0502020204030204" pitchFamily="34" charset="0"/>
                  <a:ea typeface="宋体" pitchFamily="2" charset="-122"/>
                  <a:cs typeface="Times New Roman" panose="02020603050405020304" pitchFamily="18" charset="0"/>
                </a:rPr>
                <a:t>唐大秦景教流行中国碑碑文及额题均为楷书，书法秀丽而劲健，用笔灵动而不失庄严肃穆，结构疏密得当，艺术水平很高，为研习书法的上好范本之一。</a:t>
              </a:r>
              <a:endParaRPr lang="zh-CN" altLang="zh-CN" sz="1800" kern="100" dirty="0">
                <a:effectLst/>
                <a:latin typeface="Calibri" panose="020F0502020204030204" pitchFamily="34" charset="0"/>
                <a:ea typeface="宋体" pitchFamily="2" charset="-122"/>
                <a:cs typeface="Times New Roman" panose="02020603050405020304" pitchFamily="18" charset="0"/>
              </a:endParaRPr>
            </a:p>
            <a:p>
              <a:pPr indent="266700" algn="just"/>
              <a:r>
                <a:rPr lang="zh-CN" altLang="zh-CN" sz="1800" kern="100" dirty="0">
                  <a:effectLst/>
                  <a:latin typeface="Calibri" panose="020F0502020204030204" pitchFamily="34" charset="0"/>
                  <a:ea typeface="宋体" pitchFamily="2" charset="-122"/>
                  <a:cs typeface="Times New Roman" panose="02020603050405020304" pitchFamily="18" charset="0"/>
                </a:rPr>
                <a:t>从艺术造型来看，景教碑完全依据中国碑的形状，保留了南北朝至唐的风格；石龟背寛，面积大而又重心低，置碑于其上，安定又平稳。由于上是螭首，上下均是动物，可在造型中达到和谐，上下呼应，有首尾照顾的效果。</a:t>
              </a:r>
              <a:endParaRPr lang="zh-CN" altLang="zh-CN" sz="1800" kern="100" dirty="0">
                <a:effectLst/>
                <a:latin typeface="Calibri" panose="020F0502020204030204" pitchFamily="34" charset="0"/>
                <a:ea typeface="宋体" pitchFamily="2" charset="-122"/>
                <a:cs typeface="Times New Roman" panose="02020603050405020304" pitchFamily="18" charset="0"/>
              </a:endParaRPr>
            </a:p>
            <a:p>
              <a:pPr indent="266700" algn="just"/>
              <a:r>
                <a:rPr lang="zh-CN" altLang="zh-CN" sz="1800" kern="100" dirty="0">
                  <a:effectLst/>
                  <a:latin typeface="Calibri" panose="020F0502020204030204" pitchFamily="34" charset="0"/>
                  <a:ea typeface="宋体" pitchFamily="2" charset="-122"/>
                  <a:cs typeface="Times New Roman" panose="02020603050405020304" pitchFamily="18" charset="0"/>
                </a:rPr>
                <a:t>景教碑碑文虽系波斯传教士撰写，但其中文功底极其深厚，以个人传奇为基础，凭借中国传统文学的</a:t>
              </a:r>
              <a:r>
                <a:rPr lang="en-US" altLang="zh-CN" sz="1800" u="none" strike="noStrike" kern="100" dirty="0">
                  <a:solidFill>
                    <a:srgbClr val="0563C1"/>
                  </a:solidFill>
                  <a:effectLst/>
                  <a:latin typeface="宋体" pitchFamily="2" charset="-122"/>
                  <a:ea typeface="宋体" pitchFamily="2" charset="-122"/>
                  <a:cs typeface="Times New Roman" panose="02020603050405020304" pitchFamily="18" charset="0"/>
                </a:rPr>
                <a:t>用典</a:t>
              </a:r>
              <a:r>
                <a:rPr lang="zh-CN" altLang="zh-CN" sz="1800" kern="100" dirty="0">
                  <a:effectLst/>
                  <a:latin typeface="Calibri" panose="020F0502020204030204" pitchFamily="34" charset="0"/>
                  <a:ea typeface="宋体" pitchFamily="2" charset="-122"/>
                  <a:cs typeface="Times New Roman" panose="02020603050405020304" pitchFamily="18" charset="0"/>
                </a:rPr>
                <a:t>与</a:t>
              </a:r>
              <a:r>
                <a:rPr lang="en-US" altLang="zh-CN" sz="1800" u="none" strike="noStrike" kern="100" dirty="0">
                  <a:solidFill>
                    <a:srgbClr val="0563C1"/>
                  </a:solidFill>
                  <a:effectLst/>
                  <a:latin typeface="宋体" pitchFamily="2" charset="-122"/>
                  <a:ea typeface="宋体" pitchFamily="2" charset="-122"/>
                  <a:cs typeface="Times New Roman" panose="02020603050405020304" pitchFamily="18" charset="0"/>
                </a:rPr>
                <a:t>对仗</a:t>
              </a:r>
              <a:r>
                <a:rPr lang="zh-CN" altLang="zh-CN" sz="1800" kern="100" dirty="0">
                  <a:effectLst/>
                  <a:latin typeface="Calibri" panose="020F0502020204030204" pitchFamily="34" charset="0"/>
                  <a:ea typeface="宋体" pitchFamily="2" charset="-122"/>
                  <a:cs typeface="Times New Roman" panose="02020603050405020304" pitchFamily="18" charset="0"/>
                </a:rPr>
                <a:t>等修辞手法建构了一个独具特色的话语体系，有效地把景教教义、景教在唐朝的传播历史以及中西文化的融合很自然地糅合在一起，实现了大秦景教流行中国碑的汉语创建。</a:t>
              </a:r>
              <a:endParaRPr lang="zh-CN" altLang="zh-CN" sz="1800" kern="100" dirty="0">
                <a:effectLst/>
                <a:latin typeface="Calibri" panose="020F0502020204030204" pitchFamily="34" charset="0"/>
                <a:ea typeface="宋体" pitchFamily="2" charset="-122"/>
                <a:cs typeface="Times New Roman" panose="02020603050405020304" pitchFamily="18" charset="0"/>
              </a:endParaRPr>
            </a:p>
          </p:txBody>
        </p:sp>
        <p:sp>
          <p:nvSpPr>
            <p:cNvPr id="36" name="文本框 35"/>
            <p:cNvSpPr txBox="1"/>
            <p:nvPr/>
          </p:nvSpPr>
          <p:spPr>
            <a:xfrm>
              <a:off x="3865" y="2672"/>
              <a:ext cx="2677" cy="655"/>
            </a:xfrm>
            <a:prstGeom prst="rect">
              <a:avLst/>
            </a:prstGeom>
            <a:noFill/>
          </p:spPr>
          <p:txBody>
            <a:bodyPr wrap="square" rtlCol="0">
              <a:spAutoFit/>
            </a:bodyPr>
            <a:lstStyle/>
            <a:p>
              <a:pPr algn="r"/>
              <a:endParaRPr lang="zh-CN" altLang="en-US" sz="1050" dirty="0">
                <a:solidFill>
                  <a:srgbClr val="B1865A"/>
                </a:solidFill>
                <a:latin typeface="幼圆" panose="02010509060101010101" pitchFamily="49" charset="-122"/>
                <a:ea typeface="幼圆" panose="02010509060101010101" pitchFamily="49" charset="-122"/>
                <a:sym typeface="+mn-ea"/>
              </a:endParaRPr>
            </a:p>
          </p:txBody>
        </p:sp>
      </p:gr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98164" y="3861571"/>
            <a:ext cx="1995671" cy="2843148"/>
          </a:xfrm>
          <a:prstGeom prst="rect">
            <a:avLst/>
          </a:prstGeom>
        </p:spPr>
      </p:pic>
    </p:spTree>
  </p:cSld>
  <p:clrMapOvr>
    <a:masterClrMapping/>
  </p:clrMapOvr>
  <p:transition spd="slow" advTm="43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par>
                                <p:cTn id="15" presetID="12" presetClass="entr" presetSubtype="2"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anim calcmode="lin" valueType="num">
                                      <p:cBhvr additive="base">
                                        <p:cTn id="17" dur="500"/>
                                        <p:tgtEl>
                                          <p:spTgt spid="34"/>
                                        </p:tgtEl>
                                        <p:attrNameLst>
                                          <p:attrName>ppt_x</p:attrName>
                                        </p:attrNameLst>
                                      </p:cBhvr>
                                      <p:tavLst>
                                        <p:tav tm="0">
                                          <p:val>
                                            <p:strVal val="#ppt_x+#ppt_w*1.125000"/>
                                          </p:val>
                                        </p:tav>
                                        <p:tav tm="100000">
                                          <p:val>
                                            <p:strVal val="#ppt_x"/>
                                          </p:val>
                                        </p:tav>
                                      </p:tavLst>
                                    </p:anim>
                                    <p:animEffect transition="in" filter="wipe(left)">
                                      <p:cBhvr>
                                        <p:cTn id="18"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416175" y="-635000"/>
            <a:ext cx="7359651" cy="7493000"/>
            <a:chOff x="2571749" y="573184"/>
            <a:chExt cx="7359651" cy="6328006"/>
          </a:xfrm>
        </p:grpSpPr>
        <p:sp>
          <p:nvSpPr>
            <p:cNvPr id="3" name="矩形 2"/>
            <p:cNvSpPr/>
            <p:nvPr/>
          </p:nvSpPr>
          <p:spPr>
            <a:xfrm>
              <a:off x="2571749" y="1069677"/>
              <a:ext cx="7359651" cy="5831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71749" y="573184"/>
              <a:ext cx="7359651" cy="6328005"/>
            </a:xfrm>
            <a:prstGeom prst="rect">
              <a:avLst/>
            </a:prstGeom>
          </p:spPr>
        </p:pic>
      </p:grpSp>
      <p:sp>
        <p:nvSpPr>
          <p:cNvPr id="6" name="矩形 5" hidden="1"/>
          <p:cNvSpPr/>
          <p:nvPr/>
        </p:nvSpPr>
        <p:spPr>
          <a:xfrm>
            <a:off x="5243332" y="2060312"/>
            <a:ext cx="1689903" cy="1511568"/>
          </a:xfrm>
          <a:prstGeom prst="rect">
            <a:avLst/>
          </a:prstGeom>
          <a:solidFill>
            <a:srgbClr val="B18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4462259" y="3754250"/>
            <a:ext cx="3434080" cy="583565"/>
          </a:xfrm>
          <a:prstGeom prst="rect">
            <a:avLst/>
          </a:prstGeom>
          <a:noFill/>
        </p:spPr>
        <p:txBody>
          <a:bodyPr wrap="none" rtlCol="0">
            <a:spAutoFit/>
          </a:bodyPr>
          <a:lstStyle/>
          <a:p>
            <a:r>
              <a:rPr lang="zh-CN" altLang="en-US" sz="3200" dirty="0">
                <a:solidFill>
                  <a:srgbClr val="595959"/>
                </a:solidFill>
                <a:latin typeface="方正舒体" panose="02010601030101010101" pitchFamily="2" charset="-122"/>
                <a:ea typeface="方正舒体" panose="02010601030101010101" pitchFamily="2" charset="-122"/>
              </a:rPr>
              <a:t>文物鉴赏之景教画</a:t>
            </a:r>
            <a:endParaRPr lang="zh-CN" altLang="en-US" sz="3200" dirty="0">
              <a:solidFill>
                <a:srgbClr val="595959"/>
              </a:solidFill>
              <a:latin typeface="方正舒体" panose="02010601030101010101" pitchFamily="2" charset="-122"/>
              <a:ea typeface="方正舒体" panose="02010601030101010101" pitchFamily="2" charset="-122"/>
            </a:endParaRPr>
          </a:p>
        </p:txBody>
      </p:sp>
      <p:pic>
        <p:nvPicPr>
          <p:cNvPr id="48" name="Janice"/>
          <p:cNvPicPr>
            <a:picLocks noChangeAspect="1"/>
          </p:cNvPicPr>
          <p:nvPr/>
        </p:nvPicPr>
        <p:blipFill>
          <a:blip r:embed="rId3" cstate="screen"/>
          <a:stretch>
            <a:fillRect/>
          </a:stretch>
        </p:blipFill>
        <p:spPr>
          <a:xfrm rot="16200000" flipV="1">
            <a:off x="2432028" y="547075"/>
            <a:ext cx="2598393" cy="2663659"/>
          </a:xfrm>
          <a:prstGeom prst="rect">
            <a:avLst/>
          </a:prstGeom>
        </p:spPr>
      </p:pic>
      <p:pic>
        <p:nvPicPr>
          <p:cNvPr id="50" name="Janice"/>
          <p:cNvPicPr>
            <a:picLocks noChangeAspect="1"/>
          </p:cNvPicPr>
          <p:nvPr/>
        </p:nvPicPr>
        <p:blipFill>
          <a:blip r:embed="rId3" cstate="screen"/>
          <a:stretch>
            <a:fillRect/>
          </a:stretch>
        </p:blipFill>
        <p:spPr>
          <a:xfrm rot="16200000" flipH="1">
            <a:off x="7171108" y="3610097"/>
            <a:ext cx="2598393" cy="2663659"/>
          </a:xfrm>
          <a:prstGeom prst="rect">
            <a:avLst/>
          </a:prstGeom>
        </p:spPr>
      </p:pic>
      <p:sp>
        <p:nvSpPr>
          <p:cNvPr id="42" name="文本框 41"/>
          <p:cNvSpPr txBox="1"/>
          <p:nvPr/>
        </p:nvSpPr>
        <p:spPr>
          <a:xfrm>
            <a:off x="4885371" y="1536681"/>
            <a:ext cx="2421258" cy="2215991"/>
          </a:xfrm>
          <a:prstGeom prst="rect">
            <a:avLst/>
          </a:prstGeom>
          <a:noFill/>
        </p:spPr>
        <p:txBody>
          <a:bodyPr wrap="square" rtlCol="0">
            <a:spAutoFit/>
          </a:bodyPr>
          <a:lstStyle/>
          <a:p>
            <a:pPr algn="ctr"/>
            <a:r>
              <a:rPr lang="zh-CN" altLang="en-US" sz="13800" dirty="0">
                <a:solidFill>
                  <a:srgbClr val="B1865A"/>
                </a:solidFill>
                <a:latin typeface="方正舒体" panose="02010601030101010101" pitchFamily="2" charset="-122"/>
                <a:ea typeface="方正舒体" panose="02010601030101010101" pitchFamily="2" charset="-122"/>
              </a:rPr>
              <a:t>叁</a:t>
            </a:r>
            <a:endParaRPr lang="zh-CN" altLang="en-US" sz="13800" dirty="0">
              <a:solidFill>
                <a:srgbClr val="B1865A"/>
              </a:solidFill>
              <a:latin typeface="方正舒体" panose="02010601030101010101" pitchFamily="2" charset="-122"/>
              <a:ea typeface="方正舒体" panose="02010601030101010101" pitchFamily="2" charset="-122"/>
            </a:endParaRPr>
          </a:p>
        </p:txBody>
      </p:sp>
      <p:cxnSp>
        <p:nvCxnSpPr>
          <p:cNvPr id="52" name="PA_直接连接符 44"/>
          <p:cNvCxnSpPr/>
          <p:nvPr>
            <p:custDataLst>
              <p:tags r:id="rId4"/>
            </p:custDataLst>
          </p:nvPr>
        </p:nvCxnSpPr>
        <p:spPr>
          <a:xfrm rot="16200000" flipH="1">
            <a:off x="4627642" y="2369042"/>
            <a:ext cx="978773"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53" name="PA_直接连接符 44"/>
          <p:cNvCxnSpPr/>
          <p:nvPr>
            <p:custDataLst>
              <p:tags r:id="rId5"/>
            </p:custDataLst>
          </p:nvPr>
        </p:nvCxnSpPr>
        <p:spPr>
          <a:xfrm rot="16200000" flipH="1">
            <a:off x="6571353" y="3290652"/>
            <a:ext cx="978775"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54" name="PA_直接连接符 44"/>
          <p:cNvCxnSpPr/>
          <p:nvPr>
            <p:custDataLst>
              <p:tags r:id="rId6"/>
            </p:custDataLst>
          </p:nvPr>
        </p:nvCxnSpPr>
        <p:spPr>
          <a:xfrm>
            <a:off x="4954058" y="1969983"/>
            <a:ext cx="1176279"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55" name="PA_直接连接符 44"/>
          <p:cNvCxnSpPr/>
          <p:nvPr>
            <p:custDataLst>
              <p:tags r:id="rId7"/>
            </p:custDataLst>
          </p:nvPr>
        </p:nvCxnSpPr>
        <p:spPr>
          <a:xfrm>
            <a:off x="6130336" y="3687091"/>
            <a:ext cx="1068501"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pic>
        <p:nvPicPr>
          <p:cNvPr id="38" name="PA_图片 37"/>
          <p:cNvPicPr>
            <a:picLocks noChangeAspect="1"/>
          </p:cNvPicPr>
          <p:nvPr>
            <p:custDataLst>
              <p:tags r:id="rId8"/>
            </p:custDataLst>
          </p:nvPr>
        </p:nvPicPr>
        <p:blipFill>
          <a:blip r:embed="rId9"/>
          <a:stretch>
            <a:fillRect/>
          </a:stretch>
        </p:blipFill>
        <p:spPr>
          <a:xfrm rot="5400000">
            <a:off x="5773039" y="-3717885"/>
            <a:ext cx="645923" cy="7959187"/>
          </a:xfrm>
          <a:prstGeom prst="rect">
            <a:avLst/>
          </a:prstGeom>
        </p:spPr>
      </p:pic>
    </p:spTree>
  </p:cSld>
  <p:clrMapOvr>
    <a:masterClrMapping/>
  </p:clrMapOvr>
  <p:transition spd="slow" advTm="55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4.44444E-6 L 0 0.92107 " pathEditMode="relative" rAng="0" ptsTypes="AA">
                                      <p:cBhvr>
                                        <p:cTn id="6" dur="1000" fill="hold"/>
                                        <p:tgtEl>
                                          <p:spTgt spid="38"/>
                                        </p:tgtEl>
                                        <p:attrNameLst>
                                          <p:attrName>ppt_x</p:attrName>
                                          <p:attrName>ppt_y</p:attrName>
                                        </p:attrNameLst>
                                      </p:cBhvr>
                                      <p:rCtr x="0" y="46042"/>
                                    </p:animMotion>
                                  </p:childTnLst>
                                </p:cTn>
                              </p:par>
                              <p:par>
                                <p:cTn id="7" presetID="22" presetClass="entr" presetSubtype="1" fill="hold" nodeType="withEffect">
                                  <p:stCondLst>
                                    <p:cond delay="150"/>
                                  </p:stCondLst>
                                  <p:childTnLst>
                                    <p:set>
                                      <p:cBhvr>
                                        <p:cTn id="8" dur="1" fill="hold">
                                          <p:stCondLst>
                                            <p:cond delay="0"/>
                                          </p:stCondLst>
                                        </p:cTn>
                                        <p:tgtEl>
                                          <p:spTgt spid="4"/>
                                        </p:tgtEl>
                                        <p:attrNameLst>
                                          <p:attrName>style.visibility</p:attrName>
                                        </p:attrNameLst>
                                      </p:cBhvr>
                                      <p:to>
                                        <p:strVal val="visible"/>
                                      </p:to>
                                    </p:set>
                                    <p:animEffect transition="in" filter="wipe(up)">
                                      <p:cBhvr>
                                        <p:cTn id="9" dur="750"/>
                                        <p:tgtEl>
                                          <p:spTgt spid="4"/>
                                        </p:tgtEl>
                                      </p:cBhvr>
                                    </p:animEffec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1000"/>
                                        <p:tgtEl>
                                          <p:spTgt spid="48"/>
                                        </p:tgtEl>
                                      </p:cBhvr>
                                    </p:animEffect>
                                    <p:anim calcmode="lin" valueType="num">
                                      <p:cBhvr>
                                        <p:cTn id="14" dur="1000" fill="hold"/>
                                        <p:tgtEl>
                                          <p:spTgt spid="48"/>
                                        </p:tgtEl>
                                        <p:attrNameLst>
                                          <p:attrName>ppt_x</p:attrName>
                                        </p:attrNameLst>
                                      </p:cBhvr>
                                      <p:tavLst>
                                        <p:tav tm="0">
                                          <p:val>
                                            <p:strVal val="#ppt_x"/>
                                          </p:val>
                                        </p:tav>
                                        <p:tav tm="100000">
                                          <p:val>
                                            <p:strVal val="#ppt_x"/>
                                          </p:val>
                                        </p:tav>
                                      </p:tavLst>
                                    </p:anim>
                                    <p:anim calcmode="lin" valueType="num">
                                      <p:cBhvr>
                                        <p:cTn id="15" dur="1000" fill="hold"/>
                                        <p:tgtEl>
                                          <p:spTgt spid="48"/>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1000"/>
                                        <p:tgtEl>
                                          <p:spTgt spid="50"/>
                                        </p:tgtEl>
                                      </p:cBhvr>
                                    </p:animEffect>
                                    <p:anim calcmode="lin" valueType="num">
                                      <p:cBhvr>
                                        <p:cTn id="19" dur="1000" fill="hold"/>
                                        <p:tgtEl>
                                          <p:spTgt spid="50"/>
                                        </p:tgtEl>
                                        <p:attrNameLst>
                                          <p:attrName>ppt_x</p:attrName>
                                        </p:attrNameLst>
                                      </p:cBhvr>
                                      <p:tavLst>
                                        <p:tav tm="0">
                                          <p:val>
                                            <p:strVal val="#ppt_x"/>
                                          </p:val>
                                        </p:tav>
                                        <p:tav tm="100000">
                                          <p:val>
                                            <p:strVal val="#ppt_x"/>
                                          </p:val>
                                        </p:tav>
                                      </p:tavLst>
                                    </p:anim>
                                    <p:anim calcmode="lin" valueType="num">
                                      <p:cBhvr>
                                        <p:cTn id="20" dur="1000" fill="hold"/>
                                        <p:tgtEl>
                                          <p:spTgt spid="50"/>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12" presetClass="entr" presetSubtype="8" fill="hold" nodeType="after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additive="base">
                                        <p:cTn id="24" dur="500"/>
                                        <p:tgtEl>
                                          <p:spTgt spid="54"/>
                                        </p:tgtEl>
                                        <p:attrNameLst>
                                          <p:attrName>ppt_x</p:attrName>
                                        </p:attrNameLst>
                                      </p:cBhvr>
                                      <p:tavLst>
                                        <p:tav tm="0">
                                          <p:val>
                                            <p:strVal val="#ppt_x-#ppt_w*1.125000"/>
                                          </p:val>
                                        </p:tav>
                                        <p:tav tm="100000">
                                          <p:val>
                                            <p:strVal val="#ppt_x"/>
                                          </p:val>
                                        </p:tav>
                                      </p:tavLst>
                                    </p:anim>
                                    <p:animEffect transition="in" filter="wipe(right)">
                                      <p:cBhvr>
                                        <p:cTn id="25" dur="500"/>
                                        <p:tgtEl>
                                          <p:spTgt spid="54"/>
                                        </p:tgtEl>
                                      </p:cBhvr>
                                    </p:animEffect>
                                  </p:childTnLst>
                                </p:cTn>
                              </p:par>
                              <p:par>
                                <p:cTn id="26" presetID="12" presetClass="entr" presetSubtype="1"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500"/>
                                        <p:tgtEl>
                                          <p:spTgt spid="52"/>
                                        </p:tgtEl>
                                        <p:attrNameLst>
                                          <p:attrName>ppt_y</p:attrName>
                                        </p:attrNameLst>
                                      </p:cBhvr>
                                      <p:tavLst>
                                        <p:tav tm="0">
                                          <p:val>
                                            <p:strVal val="#ppt_y-#ppt_h*1.125000"/>
                                          </p:val>
                                        </p:tav>
                                        <p:tav tm="100000">
                                          <p:val>
                                            <p:strVal val="#ppt_y"/>
                                          </p:val>
                                        </p:tav>
                                      </p:tavLst>
                                    </p:anim>
                                    <p:animEffect transition="in" filter="wipe(down)">
                                      <p:cBhvr>
                                        <p:cTn id="29" dur="500"/>
                                        <p:tgtEl>
                                          <p:spTgt spid="52"/>
                                        </p:tgtEl>
                                      </p:cBhvr>
                                    </p:animEffect>
                                  </p:childTnLst>
                                </p:cTn>
                              </p:par>
                              <p:par>
                                <p:cTn id="30" presetID="12" presetClass="entr" presetSubtype="4"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anim calcmode="lin" valueType="num">
                                      <p:cBhvr additive="base">
                                        <p:cTn id="32" dur="500"/>
                                        <p:tgtEl>
                                          <p:spTgt spid="53"/>
                                        </p:tgtEl>
                                        <p:attrNameLst>
                                          <p:attrName>ppt_y</p:attrName>
                                        </p:attrNameLst>
                                      </p:cBhvr>
                                      <p:tavLst>
                                        <p:tav tm="0">
                                          <p:val>
                                            <p:strVal val="#ppt_y+#ppt_h*1.125000"/>
                                          </p:val>
                                        </p:tav>
                                        <p:tav tm="100000">
                                          <p:val>
                                            <p:strVal val="#ppt_y"/>
                                          </p:val>
                                        </p:tav>
                                      </p:tavLst>
                                    </p:anim>
                                    <p:animEffect transition="in" filter="wipe(up)">
                                      <p:cBhvr>
                                        <p:cTn id="33" dur="500"/>
                                        <p:tgtEl>
                                          <p:spTgt spid="53"/>
                                        </p:tgtEl>
                                      </p:cBhvr>
                                    </p:animEffect>
                                  </p:childTnLst>
                                </p:cTn>
                              </p:par>
                              <p:par>
                                <p:cTn id="34" presetID="12" presetClass="entr" presetSubtype="2" fill="hold" nodeType="withEffect">
                                  <p:stCondLst>
                                    <p:cond delay="0"/>
                                  </p:stCondLst>
                                  <p:childTnLst>
                                    <p:set>
                                      <p:cBhvr>
                                        <p:cTn id="35" dur="1" fill="hold">
                                          <p:stCondLst>
                                            <p:cond delay="0"/>
                                          </p:stCondLst>
                                        </p:cTn>
                                        <p:tgtEl>
                                          <p:spTgt spid="55"/>
                                        </p:tgtEl>
                                        <p:attrNameLst>
                                          <p:attrName>style.visibility</p:attrName>
                                        </p:attrNameLst>
                                      </p:cBhvr>
                                      <p:to>
                                        <p:strVal val="visible"/>
                                      </p:to>
                                    </p:set>
                                    <p:anim calcmode="lin" valueType="num">
                                      <p:cBhvr additive="base">
                                        <p:cTn id="36" dur="500"/>
                                        <p:tgtEl>
                                          <p:spTgt spid="55"/>
                                        </p:tgtEl>
                                        <p:attrNameLst>
                                          <p:attrName>ppt_x</p:attrName>
                                        </p:attrNameLst>
                                      </p:cBhvr>
                                      <p:tavLst>
                                        <p:tav tm="0">
                                          <p:val>
                                            <p:strVal val="#ppt_x+#ppt_w*1.125000"/>
                                          </p:val>
                                        </p:tav>
                                        <p:tav tm="100000">
                                          <p:val>
                                            <p:strVal val="#ppt_x"/>
                                          </p:val>
                                        </p:tav>
                                      </p:tavLst>
                                    </p:anim>
                                    <p:animEffect transition="in" filter="wipe(left)">
                                      <p:cBhvr>
                                        <p:cTn id="37" dur="500"/>
                                        <p:tgtEl>
                                          <p:spTgt spid="55"/>
                                        </p:tgtEl>
                                      </p:cBhvr>
                                    </p:animEffect>
                                  </p:childTnLst>
                                </p:cTn>
                              </p:par>
                            </p:childTnLst>
                          </p:cTn>
                        </p:par>
                        <p:par>
                          <p:cTn id="38" fill="hold">
                            <p:stCondLst>
                              <p:cond delay="2500"/>
                            </p:stCondLst>
                            <p:childTnLst>
                              <p:par>
                                <p:cTn id="39" presetID="13" presetClass="entr" presetSubtype="16"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plus(in)">
                                      <p:cBhvr>
                                        <p:cTn id="41" dur="1000"/>
                                        <p:tgtEl>
                                          <p:spTgt spid="42"/>
                                        </p:tgtEl>
                                      </p:cBhvr>
                                    </p:animEffect>
                                  </p:childTnLst>
                                </p:cTn>
                              </p:par>
                            </p:childTnLst>
                          </p:cTn>
                        </p:par>
                        <p:par>
                          <p:cTn id="42" fill="hold">
                            <p:stCondLst>
                              <p:cond delay="3500"/>
                            </p:stCondLst>
                            <p:childTnLst>
                              <p:par>
                                <p:cTn id="43" presetID="56" presetClass="entr" presetSubtype="0" fill="hold" grpId="0" nodeType="afterEffect">
                                  <p:stCondLst>
                                    <p:cond delay="0"/>
                                  </p:stCondLst>
                                  <p:iterate type="lt">
                                    <p:tmPct val="28571"/>
                                  </p:iterate>
                                  <p:childTnLst>
                                    <p:set>
                                      <p:cBhvr>
                                        <p:cTn id="44" dur="1" fill="hold">
                                          <p:stCondLst>
                                            <p:cond delay="0"/>
                                          </p:stCondLst>
                                        </p:cTn>
                                        <p:tgtEl>
                                          <p:spTgt spid="44"/>
                                        </p:tgtEl>
                                        <p:attrNameLst>
                                          <p:attrName>style.visibility</p:attrName>
                                        </p:attrNameLst>
                                      </p:cBhvr>
                                      <p:to>
                                        <p:strVal val="visible"/>
                                      </p:to>
                                    </p:set>
                                    <p:anim by="(-#ppt_w*2)" calcmode="lin" valueType="num">
                                      <p:cBhvr rctx="PPT">
                                        <p:cTn id="45" dur="250" autoRev="1" fill="hold">
                                          <p:stCondLst>
                                            <p:cond delay="0"/>
                                          </p:stCondLst>
                                        </p:cTn>
                                        <p:tgtEl>
                                          <p:spTgt spid="44"/>
                                        </p:tgtEl>
                                        <p:attrNameLst>
                                          <p:attrName>ppt_w</p:attrName>
                                        </p:attrNameLst>
                                      </p:cBhvr>
                                    </p:anim>
                                    <p:anim by="(#ppt_w*0.50)" calcmode="lin" valueType="num">
                                      <p:cBhvr>
                                        <p:cTn id="46" dur="250" decel="50000" autoRev="1" fill="hold">
                                          <p:stCondLst>
                                            <p:cond delay="0"/>
                                          </p:stCondLst>
                                        </p:cTn>
                                        <p:tgtEl>
                                          <p:spTgt spid="44"/>
                                        </p:tgtEl>
                                        <p:attrNameLst>
                                          <p:attrName>ppt_x</p:attrName>
                                        </p:attrNameLst>
                                      </p:cBhvr>
                                    </p:anim>
                                    <p:anim from="(-#ppt_h/2)" to="(#ppt_y)" calcmode="lin" valueType="num">
                                      <p:cBhvr>
                                        <p:cTn id="47" dur="500" fill="hold">
                                          <p:stCondLst>
                                            <p:cond delay="0"/>
                                          </p:stCondLst>
                                        </p:cTn>
                                        <p:tgtEl>
                                          <p:spTgt spid="44"/>
                                        </p:tgtEl>
                                        <p:attrNameLst>
                                          <p:attrName>ppt_y</p:attrName>
                                        </p:attrNameLst>
                                      </p:cBhvr>
                                    </p:anim>
                                    <p:animRot by="21600000">
                                      <p:cBhvr>
                                        <p:cTn id="48" dur="500" fill="hold">
                                          <p:stCondLst>
                                            <p:cond delay="0"/>
                                          </p:stCondLst>
                                        </p:cTn>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Janice"/>
          <p:cNvPicPr>
            <a:picLocks noChangeAspect="1"/>
          </p:cNvPicPr>
          <p:nvPr/>
        </p:nvPicPr>
        <p:blipFill>
          <a:blip r:embed="rId1" cstate="screen"/>
          <a:stretch>
            <a:fillRect/>
          </a:stretch>
        </p:blipFill>
        <p:spPr>
          <a:xfrm rot="5400000">
            <a:off x="2404961" y="-14790"/>
            <a:ext cx="1177664" cy="1207244"/>
          </a:xfrm>
          <a:prstGeom prst="rect">
            <a:avLst/>
          </a:prstGeom>
        </p:spPr>
      </p:pic>
      <p:pic>
        <p:nvPicPr>
          <p:cNvPr id="40" name="Janice"/>
          <p:cNvPicPr>
            <a:picLocks noChangeAspect="1"/>
          </p:cNvPicPr>
          <p:nvPr/>
        </p:nvPicPr>
        <p:blipFill>
          <a:blip r:embed="rId1" cstate="screen"/>
          <a:stretch>
            <a:fillRect/>
          </a:stretch>
        </p:blipFill>
        <p:spPr>
          <a:xfrm rot="16200000" flipH="1">
            <a:off x="8596072" y="21795"/>
            <a:ext cx="1177664" cy="1207244"/>
          </a:xfrm>
          <a:prstGeom prst="rect">
            <a:avLst/>
          </a:prstGeom>
        </p:spPr>
      </p:pic>
      <p:sp>
        <p:nvSpPr>
          <p:cNvPr id="24" name="文本框 23"/>
          <p:cNvSpPr txBox="1"/>
          <p:nvPr/>
        </p:nvSpPr>
        <p:spPr>
          <a:xfrm>
            <a:off x="2571733" y="247284"/>
            <a:ext cx="7048534" cy="3039743"/>
          </a:xfrm>
          <a:prstGeom prst="rect">
            <a:avLst/>
          </a:prstGeom>
          <a:noFill/>
        </p:spPr>
        <p:txBody>
          <a:bodyPr wrap="square" rtlCol="0">
            <a:spAutoFit/>
          </a:bodyPr>
          <a:lstStyle/>
          <a:p>
            <a:pPr>
              <a:lnSpc>
                <a:spcPct val="120000"/>
              </a:lnSpc>
            </a:pPr>
            <a:r>
              <a:rPr lang="en-US" altLang="zh-CN" dirty="0"/>
              <a:t>1905</a:t>
            </a:r>
            <a:r>
              <a:rPr lang="zh-CN" altLang="en-US" dirty="0"/>
              <a:t>年，高昌故城的景教寺院遗址内，有</a:t>
            </a:r>
            <a:r>
              <a:rPr lang="en-US" altLang="zh-CN" dirty="0"/>
              <a:t>3</a:t>
            </a:r>
            <a:r>
              <a:rPr lang="zh-CN" altLang="en-US" dirty="0"/>
              <a:t>幅景教壁 画残片被发现。其中一幅较为完整（现藏于德国柏林国立美术馆），虽已破损而不能见其全貌，但依旧可以看出画面中有</a:t>
            </a:r>
            <a:r>
              <a:rPr lang="en-US" altLang="zh-CN" dirty="0"/>
              <a:t>4</a:t>
            </a:r>
            <a:r>
              <a:rPr lang="zh-CN" altLang="en-US" dirty="0"/>
              <a:t>个人物。画面左侧是一位身材 高大魁梧、卷曲黑发的男子，为景教教会的教职人 员“执事补”；他身穿一件直达脚面的绿色长衫， 上身着一件有褶皱的宽大红色外套，脚上穿着笨重 的黑鞋；左手执黄色的香炉，一缕青烟呈波浪形缓 缓升起；右手举于胸前，捧着一个黑色的圣水钵。 与他相对站立的</a:t>
            </a:r>
            <a:r>
              <a:rPr lang="en-US" altLang="zh-CN" dirty="0"/>
              <a:t>3</a:t>
            </a:r>
            <a:r>
              <a:rPr lang="zh-CN" altLang="en-US" dirty="0"/>
              <a:t>人，都是当地人的装束，每人手持 带叶的树枝于胸前，虔诚地伫立一旁。</a:t>
            </a:r>
            <a:endParaRPr lang="zh-CN" altLang="en-US" sz="900" dirty="0">
              <a:solidFill>
                <a:schemeClr val="tx1">
                  <a:lumMod val="65000"/>
                  <a:lumOff val="35000"/>
                </a:schemeClr>
              </a:solidFill>
              <a:latin typeface="幼圆" panose="02010509060101010101" pitchFamily="49" charset="-122"/>
              <a:ea typeface="幼圆" panose="02010509060101010101" pitchFamily="49" charset="-122"/>
              <a:cs typeface="华文黑体" charset="-122"/>
              <a:sym typeface="微软雅黑 Light" charset="0"/>
            </a:endParaRP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9637" y="3026439"/>
            <a:ext cx="4012726" cy="3716548"/>
          </a:xfrm>
          <a:prstGeom prst="rect">
            <a:avLst/>
          </a:prstGeom>
        </p:spPr>
      </p:pic>
    </p:spTree>
  </p:cSld>
  <p:clrMapOvr>
    <a:masterClrMapping/>
  </p:clrMapOvr>
  <p:transition spd="slow" advTm="47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Janice"/>
          <p:cNvPicPr>
            <a:picLocks noChangeAspect="1"/>
          </p:cNvPicPr>
          <p:nvPr/>
        </p:nvPicPr>
        <p:blipFill>
          <a:blip r:embed="rId1" cstate="screen"/>
          <a:stretch>
            <a:fillRect/>
          </a:stretch>
        </p:blipFill>
        <p:spPr>
          <a:xfrm rot="5400000">
            <a:off x="2404961" y="-14790"/>
            <a:ext cx="1177664" cy="1207244"/>
          </a:xfrm>
          <a:prstGeom prst="rect">
            <a:avLst/>
          </a:prstGeom>
        </p:spPr>
      </p:pic>
      <p:pic>
        <p:nvPicPr>
          <p:cNvPr id="40" name="Janice"/>
          <p:cNvPicPr>
            <a:picLocks noChangeAspect="1"/>
          </p:cNvPicPr>
          <p:nvPr/>
        </p:nvPicPr>
        <p:blipFill>
          <a:blip r:embed="rId1" cstate="screen"/>
          <a:stretch>
            <a:fillRect/>
          </a:stretch>
        </p:blipFill>
        <p:spPr>
          <a:xfrm rot="16200000" flipH="1">
            <a:off x="8596072" y="21795"/>
            <a:ext cx="1177664" cy="1207244"/>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r="63513"/>
          <a:stretch>
            <a:fillRect/>
          </a:stretch>
        </p:blipFill>
        <p:spPr>
          <a:xfrm>
            <a:off x="2761351" y="336879"/>
            <a:ext cx="2436292" cy="6184242"/>
          </a:xfrm>
          <a:prstGeom prst="rect">
            <a:avLst/>
          </a:prstGeom>
        </p:spPr>
      </p:pic>
      <p:sp>
        <p:nvSpPr>
          <p:cNvPr id="6" name="文本框 5"/>
          <p:cNvSpPr txBox="1"/>
          <p:nvPr/>
        </p:nvSpPr>
        <p:spPr>
          <a:xfrm>
            <a:off x="5375206" y="745733"/>
            <a:ext cx="3980550" cy="5366534"/>
          </a:xfrm>
          <a:prstGeom prst="rect">
            <a:avLst/>
          </a:prstGeom>
          <a:noFill/>
        </p:spPr>
        <p:txBody>
          <a:bodyPr wrap="square" rtlCol="0">
            <a:spAutoFit/>
          </a:bodyPr>
          <a:lstStyle/>
          <a:p>
            <a:pPr>
              <a:lnSpc>
                <a:spcPct val="120000"/>
              </a:lnSpc>
            </a:pPr>
            <a:r>
              <a:rPr lang="en-US" altLang="zh-CN" dirty="0"/>
              <a:t>《</a:t>
            </a:r>
            <a:r>
              <a:rPr lang="zh-CN" altLang="en-US" dirty="0"/>
              <a:t>棕枝主日图</a:t>
            </a:r>
            <a:r>
              <a:rPr lang="en-US" altLang="zh-CN" dirty="0"/>
              <a:t>》</a:t>
            </a:r>
            <a:r>
              <a:rPr lang="zh-CN" altLang="en-US" dirty="0"/>
              <a:t>在画法上延续了中亚艺术的人 物构图：画面中的主体人物要比其他附属人物的更加高大。同时它又受到佛教绘画艺术的影响， 比如，描绘衣饰时，以绿色先把衣服画出，然后才 加画罩衣，这也是高昌壁画中的常见画法。此外， 整幅画面采用平面布局的方式，不讲求焦点透视， 不设背景，画中的人物形象按照重要程度的不同， 将画面结构由紧密而渐渐向疏朗过渡，重点突出、 节奏鲜明，以此刻画画作的中心人物。这是中国人 物场景画常见的构图模式。对照唐代著名画家阎立 本的</a:t>
            </a:r>
            <a:r>
              <a:rPr lang="en-US" altLang="zh-CN" dirty="0"/>
              <a:t>《</a:t>
            </a:r>
            <a:r>
              <a:rPr lang="zh-CN" altLang="en-US" dirty="0"/>
              <a:t>步辇图</a:t>
            </a:r>
            <a:r>
              <a:rPr lang="en-US" altLang="zh-CN" dirty="0"/>
              <a:t>》</a:t>
            </a:r>
            <a:r>
              <a:rPr lang="zh-CN" altLang="en-US" dirty="0"/>
              <a:t>就可以发现，在唐代描绘事件的绘 画作品中，这是常用的手法</a:t>
            </a:r>
            <a:endParaRPr lang="zh-CN" altLang="en-US" sz="900" dirty="0">
              <a:solidFill>
                <a:schemeClr val="tx1">
                  <a:lumMod val="65000"/>
                  <a:lumOff val="35000"/>
                </a:schemeClr>
              </a:solidFill>
              <a:latin typeface="幼圆" panose="02010509060101010101" pitchFamily="49" charset="-122"/>
              <a:ea typeface="幼圆" panose="02010509060101010101" pitchFamily="49" charset="-122"/>
              <a:cs typeface="华文黑体" charset="-122"/>
              <a:sym typeface="微软雅黑 Light" charset="0"/>
            </a:endParaRPr>
          </a:p>
        </p:txBody>
      </p:sp>
    </p:spTree>
  </p:cSld>
  <p:clrMapOvr>
    <a:masterClrMapping/>
  </p:clrMapOvr>
  <p:transition spd="slow" advTm="47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Janice"/>
          <p:cNvPicPr>
            <a:picLocks noChangeAspect="1"/>
          </p:cNvPicPr>
          <p:nvPr/>
        </p:nvPicPr>
        <p:blipFill>
          <a:blip r:embed="rId1" cstate="screen"/>
          <a:stretch>
            <a:fillRect/>
          </a:stretch>
        </p:blipFill>
        <p:spPr>
          <a:xfrm rot="5400000">
            <a:off x="2404961" y="-14790"/>
            <a:ext cx="1177664" cy="1207244"/>
          </a:xfrm>
          <a:prstGeom prst="rect">
            <a:avLst/>
          </a:prstGeom>
        </p:spPr>
      </p:pic>
      <p:pic>
        <p:nvPicPr>
          <p:cNvPr id="40" name="Janice"/>
          <p:cNvPicPr>
            <a:picLocks noChangeAspect="1"/>
          </p:cNvPicPr>
          <p:nvPr/>
        </p:nvPicPr>
        <p:blipFill>
          <a:blip r:embed="rId1" cstate="screen"/>
          <a:stretch>
            <a:fillRect/>
          </a:stretch>
        </p:blipFill>
        <p:spPr>
          <a:xfrm rot="16200000" flipH="1">
            <a:off x="8596072" y="21795"/>
            <a:ext cx="1177664" cy="1207244"/>
          </a:xfrm>
          <a:prstGeom prst="rect">
            <a:avLst/>
          </a:prstGeom>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2343" y="3994927"/>
            <a:ext cx="4920978" cy="2398668"/>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227" y="128354"/>
            <a:ext cx="4012726" cy="3716548"/>
          </a:xfrm>
          <a:prstGeom prst="rect">
            <a:avLst/>
          </a:prstGeom>
        </p:spPr>
      </p:pic>
      <p:sp>
        <p:nvSpPr>
          <p:cNvPr id="4" name="文本框 3"/>
          <p:cNvSpPr txBox="1"/>
          <p:nvPr/>
        </p:nvSpPr>
        <p:spPr>
          <a:xfrm>
            <a:off x="4412343" y="6440914"/>
            <a:ext cx="933650" cy="369332"/>
          </a:xfrm>
          <a:prstGeom prst="rect">
            <a:avLst/>
          </a:prstGeom>
          <a:noFill/>
        </p:spPr>
        <p:txBody>
          <a:bodyPr wrap="square" rtlCol="0">
            <a:spAutoFit/>
          </a:bodyPr>
          <a:lstStyle/>
          <a:p>
            <a:r>
              <a:rPr lang="zh-CN" altLang="en-US" dirty="0"/>
              <a:t>步辇图</a:t>
            </a:r>
            <a:endParaRPr lang="zh-CN" altLang="en-US" dirty="0"/>
          </a:p>
        </p:txBody>
      </p:sp>
    </p:spTree>
  </p:cSld>
  <p:clrMapOvr>
    <a:masterClrMapping/>
  </p:clrMapOvr>
  <p:transition spd="slow" advTm="47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Janice"/>
          <p:cNvPicPr>
            <a:picLocks noChangeAspect="1"/>
          </p:cNvPicPr>
          <p:nvPr/>
        </p:nvPicPr>
        <p:blipFill>
          <a:blip r:embed="rId1" cstate="screen"/>
          <a:stretch>
            <a:fillRect/>
          </a:stretch>
        </p:blipFill>
        <p:spPr>
          <a:xfrm rot="5400000">
            <a:off x="2404961" y="-14790"/>
            <a:ext cx="1177664" cy="1207244"/>
          </a:xfrm>
          <a:prstGeom prst="rect">
            <a:avLst/>
          </a:prstGeom>
        </p:spPr>
      </p:pic>
      <p:pic>
        <p:nvPicPr>
          <p:cNvPr id="40" name="Janice"/>
          <p:cNvPicPr>
            <a:picLocks noChangeAspect="1"/>
          </p:cNvPicPr>
          <p:nvPr/>
        </p:nvPicPr>
        <p:blipFill>
          <a:blip r:embed="rId1" cstate="screen"/>
          <a:stretch>
            <a:fillRect/>
          </a:stretch>
        </p:blipFill>
        <p:spPr>
          <a:xfrm rot="16200000" flipH="1">
            <a:off x="8596072" y="21795"/>
            <a:ext cx="1177664" cy="1207244"/>
          </a:xfrm>
          <a:prstGeom prst="rect">
            <a:avLst/>
          </a:prstGeom>
        </p:spPr>
      </p:pic>
      <p:pic>
        <p:nvPicPr>
          <p:cNvPr id="8" name="图片 7"/>
          <p:cNvPicPr>
            <a:picLocks noChangeAspect="1"/>
          </p:cNvPicPr>
          <p:nvPr/>
        </p:nvPicPr>
        <p:blipFill rotWithShape="1">
          <a:blip r:embed="rId2">
            <a:extLst>
              <a:ext uri="{28A0092B-C50C-407E-A947-70E740481C1C}">
                <a14:useLocalDpi xmlns:a14="http://schemas.microsoft.com/office/drawing/2010/main" val="0"/>
              </a:ext>
            </a:extLst>
          </a:blip>
          <a:srcRect l="41222" t="32776" r="-1" b="859"/>
          <a:stretch>
            <a:fillRect/>
          </a:stretch>
        </p:blipFill>
        <p:spPr>
          <a:xfrm>
            <a:off x="2685447" y="519528"/>
            <a:ext cx="3516248" cy="3677089"/>
          </a:xfrm>
          <a:prstGeom prst="rect">
            <a:avLst/>
          </a:prstGeom>
        </p:spPr>
      </p:pic>
      <p:sp>
        <p:nvSpPr>
          <p:cNvPr id="2" name="文本框 1"/>
          <p:cNvSpPr txBox="1"/>
          <p:nvPr/>
        </p:nvSpPr>
        <p:spPr>
          <a:xfrm>
            <a:off x="6248023" y="519528"/>
            <a:ext cx="3258530" cy="1754326"/>
          </a:xfrm>
          <a:prstGeom prst="rect">
            <a:avLst/>
          </a:prstGeom>
          <a:noFill/>
        </p:spPr>
        <p:txBody>
          <a:bodyPr wrap="square" rtlCol="0">
            <a:spAutoFit/>
          </a:bodyPr>
          <a:lstStyle/>
          <a:p>
            <a:r>
              <a:rPr lang="zh-CN" altLang="en-US" dirty="0"/>
              <a:t>最右侧的女子衣饰是绿色长袖短上衣，属于魏晋之后的无领、对襟的短外衣；肩上披着一件棕色的披肩，是唐代十分流行的衣饰，应该是参照中原地区的形象绘制的。</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3654" y="3133090"/>
            <a:ext cx="2381250" cy="3517900"/>
          </a:xfrm>
          <a:prstGeom prst="rect">
            <a:avLst/>
          </a:prstGeom>
        </p:spPr>
      </p:pic>
      <p:sp>
        <p:nvSpPr>
          <p:cNvPr id="5" name="文本框 4"/>
          <p:cNvSpPr txBox="1"/>
          <p:nvPr/>
        </p:nvSpPr>
        <p:spPr>
          <a:xfrm>
            <a:off x="5057398" y="6131293"/>
            <a:ext cx="2381249" cy="646331"/>
          </a:xfrm>
          <a:prstGeom prst="rect">
            <a:avLst/>
          </a:prstGeom>
          <a:noFill/>
        </p:spPr>
        <p:txBody>
          <a:bodyPr wrap="square" rtlCol="0">
            <a:spAutoFit/>
          </a:bodyPr>
          <a:lstStyle/>
          <a:p>
            <a:r>
              <a:rPr lang="en-US" altLang="zh-CN" b="1" i="0" dirty="0">
                <a:solidFill>
                  <a:srgbClr val="121212"/>
                </a:solidFill>
                <a:effectLst/>
                <a:latin typeface="-apple-system"/>
              </a:rPr>
              <a:t>《</a:t>
            </a:r>
            <a:r>
              <a:rPr lang="zh-CN" altLang="en-US" b="1" i="0" dirty="0">
                <a:solidFill>
                  <a:srgbClr val="121212"/>
                </a:solidFill>
                <a:effectLst/>
                <a:latin typeface="-apple-system"/>
              </a:rPr>
              <a:t>簪花仕女图</a:t>
            </a:r>
            <a:r>
              <a:rPr lang="en-US" altLang="zh-CN" b="1" i="0" dirty="0">
                <a:solidFill>
                  <a:srgbClr val="121212"/>
                </a:solidFill>
                <a:effectLst/>
                <a:latin typeface="-apple-system"/>
              </a:rPr>
              <a:t>》</a:t>
            </a:r>
            <a:endParaRPr lang="en-US" altLang="zh-CN" b="1" i="0" dirty="0">
              <a:solidFill>
                <a:srgbClr val="121212"/>
              </a:solidFill>
              <a:effectLst/>
              <a:latin typeface="-apple-system"/>
            </a:endParaRPr>
          </a:p>
          <a:p>
            <a:endParaRPr lang="zh-CN" altLang="en-US" dirty="0"/>
          </a:p>
        </p:txBody>
      </p:sp>
    </p:spTree>
  </p:cSld>
  <p:clrMapOvr>
    <a:masterClrMapping/>
  </p:clrMapOvr>
  <p:transition spd="slow" advTm="47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Janice"/>
          <p:cNvPicPr>
            <a:picLocks noChangeAspect="1"/>
          </p:cNvPicPr>
          <p:nvPr/>
        </p:nvPicPr>
        <p:blipFill>
          <a:blip r:embed="rId1" cstate="screen"/>
          <a:stretch>
            <a:fillRect/>
          </a:stretch>
        </p:blipFill>
        <p:spPr>
          <a:xfrm rot="5400000">
            <a:off x="2404961" y="-14790"/>
            <a:ext cx="1177664" cy="1207244"/>
          </a:xfrm>
          <a:prstGeom prst="rect">
            <a:avLst/>
          </a:prstGeom>
        </p:spPr>
      </p:pic>
      <p:pic>
        <p:nvPicPr>
          <p:cNvPr id="40" name="Janice"/>
          <p:cNvPicPr>
            <a:picLocks noChangeAspect="1"/>
          </p:cNvPicPr>
          <p:nvPr/>
        </p:nvPicPr>
        <p:blipFill>
          <a:blip r:embed="rId1" cstate="screen"/>
          <a:stretch>
            <a:fillRect/>
          </a:stretch>
        </p:blipFill>
        <p:spPr>
          <a:xfrm rot="16200000" flipH="1">
            <a:off x="8596072" y="21795"/>
            <a:ext cx="1177664" cy="1207244"/>
          </a:xfrm>
          <a:prstGeom prst="rect">
            <a:avLst/>
          </a:prstGeom>
        </p:spPr>
      </p:pic>
      <p:sp>
        <p:nvSpPr>
          <p:cNvPr id="2" name="文本框 1"/>
          <p:cNvSpPr txBox="1"/>
          <p:nvPr/>
        </p:nvSpPr>
        <p:spPr>
          <a:xfrm>
            <a:off x="6276898" y="1214249"/>
            <a:ext cx="3258530" cy="3970318"/>
          </a:xfrm>
          <a:prstGeom prst="rect">
            <a:avLst/>
          </a:prstGeom>
          <a:noFill/>
        </p:spPr>
        <p:txBody>
          <a:bodyPr wrap="square" rtlCol="0">
            <a:spAutoFit/>
          </a:bodyPr>
          <a:lstStyle/>
          <a:p>
            <a:r>
              <a:rPr lang="zh-CN" altLang="en-US" dirty="0"/>
              <a:t>在敦煌莫高窟千佛洞发现的残破的基督像绢画。在这幅绘画中，画像的主体形象占据了大部分画面。这反映了“敦煌石室封 锁以前正在东西各地流行的基督画像崇拜”。</a:t>
            </a:r>
            <a:endParaRPr lang="en-US" altLang="zh-CN" dirty="0"/>
          </a:p>
          <a:p>
            <a:r>
              <a:rPr lang="zh-CN" altLang="en-US" dirty="0"/>
              <a:t>这幅画像与中国古代菩萨像相似， 头后有背光，身着纱衣，左手持杖，右手呈莲花指状。 不过人物冠冕上有景教十字架，胸前配挂景教十字，杖 头呈十字架装饰。作品主要是以佛画为基调，蕴含了唐 代佛教文化的元素。</a:t>
            </a:r>
            <a:endParaRPr lang="zh-CN" altLang="en-US" dirty="0"/>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64731" y="588832"/>
            <a:ext cx="3370436" cy="5370184"/>
          </a:xfrm>
          <a:prstGeom prst="rect">
            <a:avLst/>
          </a:prstGeom>
        </p:spPr>
      </p:pic>
    </p:spTree>
  </p:cSld>
  <p:clrMapOvr>
    <a:masterClrMapping/>
  </p:clrMapOvr>
  <p:transition spd="slow" advTm="47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9AF91"/>
        </a:solidFill>
        <a:effectLst/>
      </p:bgPr>
    </p:bg>
    <p:spTree>
      <p:nvGrpSpPr>
        <p:cNvPr id="1" name=""/>
        <p:cNvGrpSpPr/>
        <p:nvPr/>
      </p:nvGrpSpPr>
      <p:grpSpPr>
        <a:xfrm>
          <a:off x="0" y="0"/>
          <a:ext cx="0" cy="0"/>
          <a:chOff x="0" y="0"/>
          <a:chExt cx="0" cy="0"/>
        </a:xfrm>
      </p:grpSpPr>
      <p:grpSp>
        <p:nvGrpSpPr>
          <p:cNvPr id="2" name="组合 1"/>
          <p:cNvGrpSpPr/>
          <p:nvPr/>
        </p:nvGrpSpPr>
        <p:grpSpPr>
          <a:xfrm>
            <a:off x="1042769" y="866182"/>
            <a:ext cx="10179368" cy="4951028"/>
            <a:chOff x="1042769" y="866182"/>
            <a:chExt cx="10179368" cy="4951028"/>
          </a:xfrm>
        </p:grpSpPr>
        <p:pic>
          <p:nvPicPr>
            <p:cNvPr id="19" name="图片 18"/>
            <p:cNvPicPr>
              <a:picLocks noChangeAspect="1"/>
            </p:cNvPicPr>
            <p:nvPr/>
          </p:nvPicPr>
          <p:blipFill>
            <a:blip r:embed="rId1"/>
            <a:stretch>
              <a:fillRect/>
            </a:stretch>
          </p:blipFill>
          <p:spPr>
            <a:xfrm>
              <a:off x="1042769" y="866182"/>
              <a:ext cx="10179368" cy="4940777"/>
            </a:xfrm>
            <a:prstGeom prst="rect">
              <a:avLst/>
            </a:prstGeom>
            <a:effectLst>
              <a:outerShdw blurRad="50800" dist="38100" dir="5400000" algn="t" rotWithShape="0">
                <a:prstClr val="black">
                  <a:alpha val="40000"/>
                </a:prstClr>
              </a:outerShdw>
            </a:effectLst>
          </p:spPr>
        </p:pic>
        <p:pic>
          <p:nvPicPr>
            <p:cNvPr id="21" name="图片 20"/>
            <p:cNvPicPr>
              <a:picLocks noChangeAspect="1"/>
            </p:cNvPicPr>
            <p:nvPr/>
          </p:nvPicPr>
          <p:blipFill>
            <a:blip r:embed="rId2">
              <a:biLevel thresh="75000"/>
            </a:blip>
            <a:stretch>
              <a:fillRect/>
            </a:stretch>
          </p:blipFill>
          <p:spPr>
            <a:xfrm flipH="1">
              <a:off x="4349254" y="1729134"/>
              <a:ext cx="823381" cy="334968"/>
            </a:xfrm>
            <a:prstGeom prst="rect">
              <a:avLst/>
            </a:prstGeom>
          </p:spPr>
        </p:pic>
        <p:pic>
          <p:nvPicPr>
            <p:cNvPr id="22" name="图片 21"/>
            <p:cNvPicPr>
              <a:picLocks noChangeAspect="1"/>
            </p:cNvPicPr>
            <p:nvPr/>
          </p:nvPicPr>
          <p:blipFill>
            <a:blip r:embed="rId3">
              <a:biLevel thresh="75000"/>
            </a:blip>
            <a:stretch>
              <a:fillRect/>
            </a:stretch>
          </p:blipFill>
          <p:spPr>
            <a:xfrm>
              <a:off x="7256372" y="1752675"/>
              <a:ext cx="830020" cy="348924"/>
            </a:xfrm>
            <a:prstGeom prst="rect">
              <a:avLst/>
            </a:prstGeom>
          </p:spPr>
        </p:pic>
        <p:pic>
          <p:nvPicPr>
            <p:cNvPr id="23" name="PA_图片 22"/>
            <p:cNvPicPr>
              <a:picLocks noChangeAspect="1"/>
            </p:cNvPicPr>
            <p:nvPr>
              <p:custDataLst>
                <p:tags r:id="rId4"/>
              </p:custDataLst>
            </p:nvPr>
          </p:nvPicPr>
          <p:blipFill>
            <a:blip r:embed="rId5" cstate="screen"/>
            <a:stretch>
              <a:fillRect/>
            </a:stretch>
          </p:blipFill>
          <p:spPr>
            <a:xfrm>
              <a:off x="8179723" y="4178186"/>
              <a:ext cx="423012" cy="177826"/>
            </a:xfrm>
            <a:prstGeom prst="rect">
              <a:avLst/>
            </a:prstGeom>
          </p:spPr>
        </p:pic>
        <p:pic>
          <p:nvPicPr>
            <p:cNvPr id="24" name="图片 23"/>
            <p:cNvPicPr>
              <a:picLocks noChangeAspect="1"/>
            </p:cNvPicPr>
            <p:nvPr/>
          </p:nvPicPr>
          <p:blipFill>
            <a:blip r:embed="rId6"/>
            <a:stretch>
              <a:fillRect/>
            </a:stretch>
          </p:blipFill>
          <p:spPr>
            <a:xfrm>
              <a:off x="1068040" y="3978768"/>
              <a:ext cx="4296185" cy="1821388"/>
            </a:xfrm>
            <a:prstGeom prst="rect">
              <a:avLst/>
            </a:prstGeom>
          </p:spPr>
        </p:pic>
        <p:pic>
          <p:nvPicPr>
            <p:cNvPr id="25" name="图片 24"/>
            <p:cNvPicPr>
              <a:picLocks noChangeAspect="1"/>
            </p:cNvPicPr>
            <p:nvPr/>
          </p:nvPicPr>
          <p:blipFill>
            <a:blip r:embed="rId7"/>
            <a:stretch>
              <a:fillRect/>
            </a:stretch>
          </p:blipFill>
          <p:spPr>
            <a:xfrm>
              <a:off x="4542860" y="5197931"/>
              <a:ext cx="6454238" cy="565259"/>
            </a:xfrm>
            <a:prstGeom prst="rect">
              <a:avLst/>
            </a:prstGeom>
          </p:spPr>
        </p:pic>
        <p:sp>
          <p:nvSpPr>
            <p:cNvPr id="30" name="文本框 29"/>
            <p:cNvSpPr txBox="1"/>
            <p:nvPr/>
          </p:nvSpPr>
          <p:spPr>
            <a:xfrm>
              <a:off x="2983227" y="2289555"/>
              <a:ext cx="6098546" cy="1261884"/>
            </a:xfrm>
            <a:prstGeom prst="rect">
              <a:avLst/>
            </a:prstGeom>
            <a:noFill/>
          </p:spPr>
          <p:txBody>
            <a:bodyPr wrap="square" rtlCol="0">
              <a:spAutoFit/>
            </a:bodyPr>
            <a:lstStyle/>
            <a:p>
              <a:pPr algn="ctr"/>
              <a:r>
                <a:rPr lang="zh-CN" altLang="en-US" sz="7600" dirty="0">
                  <a:solidFill>
                    <a:schemeClr val="accent6">
                      <a:lumMod val="50000"/>
                    </a:schemeClr>
                  </a:solidFill>
                  <a:latin typeface="方正舒体" panose="02010601030101010101" pitchFamily="2" charset="-122"/>
                  <a:ea typeface="方正舒体" panose="02010601030101010101" pitchFamily="2" charset="-122"/>
                </a:rPr>
                <a:t>走 近 景 教</a:t>
              </a:r>
              <a:endParaRPr lang="zh-CN" altLang="en-US" sz="7600" dirty="0">
                <a:solidFill>
                  <a:schemeClr val="accent6">
                    <a:lumMod val="50000"/>
                  </a:schemeClr>
                </a:solidFill>
                <a:latin typeface="方正舒体" panose="02010601030101010101" pitchFamily="2" charset="-122"/>
                <a:ea typeface="方正舒体" panose="02010601030101010101" pitchFamily="2" charset="-122"/>
              </a:endParaRPr>
            </a:p>
          </p:txBody>
        </p:sp>
        <p:sp>
          <p:nvSpPr>
            <p:cNvPr id="36" name="矩形 35"/>
            <p:cNvSpPr/>
            <p:nvPr/>
          </p:nvSpPr>
          <p:spPr>
            <a:xfrm>
              <a:off x="5181657" y="1419656"/>
              <a:ext cx="2031325" cy="830997"/>
            </a:xfrm>
            <a:prstGeom prst="rect">
              <a:avLst/>
            </a:prstGeom>
          </p:spPr>
          <p:txBody>
            <a:bodyPr wrap="none">
              <a:spAutoFit/>
            </a:bodyPr>
            <a:lstStyle/>
            <a:p>
              <a:pPr algn="ctr"/>
              <a:r>
                <a:rPr lang="zh-CN" altLang="en-US" sz="4800" dirty="0">
                  <a:solidFill>
                    <a:schemeClr val="tx1">
                      <a:lumMod val="65000"/>
                      <a:lumOff val="35000"/>
                    </a:schemeClr>
                  </a:solidFill>
                  <a:latin typeface="方正舒体" panose="02010601030101010101" pitchFamily="2" charset="-122"/>
                  <a:ea typeface="方正舒体" panose="02010601030101010101" pitchFamily="2" charset="-122"/>
                </a:rPr>
                <a:t>第三组</a:t>
              </a:r>
              <a:endParaRPr lang="en-US" altLang="zh-CN" sz="4800" dirty="0">
                <a:solidFill>
                  <a:srgbClr val="B1865A"/>
                </a:solidFill>
                <a:latin typeface="方正舒体" panose="02010601030101010101" pitchFamily="2" charset="-122"/>
                <a:ea typeface="方正舒体" panose="02010601030101010101" pitchFamily="2" charset="-122"/>
              </a:endParaRPr>
            </a:p>
          </p:txBody>
        </p:sp>
        <p:cxnSp>
          <p:nvCxnSpPr>
            <p:cNvPr id="45" name="66"/>
            <p:cNvCxnSpPr/>
            <p:nvPr>
              <p:custDataLst>
                <p:tags r:id="rId8"/>
              </p:custDataLst>
            </p:nvPr>
          </p:nvCxnSpPr>
          <p:spPr>
            <a:xfrm>
              <a:off x="2730500" y="2334037"/>
              <a:ext cx="1212122"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6" name="55"/>
            <p:cNvCxnSpPr/>
            <p:nvPr>
              <p:custDataLst>
                <p:tags r:id="rId9"/>
              </p:custDataLst>
            </p:nvPr>
          </p:nvCxnSpPr>
          <p:spPr>
            <a:xfrm>
              <a:off x="8108222" y="3573791"/>
              <a:ext cx="1198338"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7" name="44"/>
            <p:cNvCxnSpPr/>
            <p:nvPr>
              <p:custDataLst>
                <p:tags r:id="rId10"/>
              </p:custDataLst>
            </p:nvPr>
          </p:nvCxnSpPr>
          <p:spPr>
            <a:xfrm>
              <a:off x="2991805" y="2064102"/>
              <a:ext cx="0" cy="1158069"/>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8" name="33"/>
            <p:cNvCxnSpPr/>
            <p:nvPr>
              <p:custDataLst>
                <p:tags r:id="rId11"/>
              </p:custDataLst>
            </p:nvPr>
          </p:nvCxnSpPr>
          <p:spPr>
            <a:xfrm>
              <a:off x="9068703" y="2598059"/>
              <a:ext cx="0" cy="1242421"/>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pic>
          <p:nvPicPr>
            <p:cNvPr id="31" name="22"/>
            <p:cNvPicPr>
              <a:picLocks noChangeAspect="1"/>
            </p:cNvPicPr>
            <p:nvPr>
              <p:custDataLst>
                <p:tags r:id="rId12"/>
              </p:custDataLst>
            </p:nvPr>
          </p:nvPicPr>
          <p:blipFill>
            <a:blip r:embed="rId13" cstate="screen"/>
            <a:stretch>
              <a:fillRect/>
            </a:stretch>
          </p:blipFill>
          <p:spPr>
            <a:xfrm rot="5400000">
              <a:off x="1212368" y="906142"/>
              <a:ext cx="2059141" cy="2008521"/>
            </a:xfrm>
            <a:prstGeom prst="rect">
              <a:avLst/>
            </a:prstGeom>
          </p:spPr>
        </p:pic>
        <p:pic>
          <p:nvPicPr>
            <p:cNvPr id="40" name="11"/>
            <p:cNvPicPr>
              <a:picLocks noChangeAspect="1"/>
            </p:cNvPicPr>
            <p:nvPr>
              <p:custDataLst>
                <p:tags r:id="rId14"/>
              </p:custDataLst>
            </p:nvPr>
          </p:nvPicPr>
          <p:blipFill>
            <a:blip r:embed="rId13" cstate="screen"/>
            <a:stretch>
              <a:fillRect/>
            </a:stretch>
          </p:blipFill>
          <p:spPr>
            <a:xfrm rot="16200000" flipH="1">
              <a:off x="9004383" y="892168"/>
              <a:ext cx="2059531" cy="2008902"/>
            </a:xfrm>
            <a:prstGeom prst="rect">
              <a:avLst/>
            </a:prstGeom>
          </p:spPr>
        </p:pic>
        <p:pic>
          <p:nvPicPr>
            <p:cNvPr id="61" name="图片 60"/>
            <p:cNvPicPr>
              <a:picLocks noChangeAspect="1"/>
            </p:cNvPicPr>
            <p:nvPr/>
          </p:nvPicPr>
          <p:blipFill>
            <a:blip r:embed="rId15"/>
            <a:stretch>
              <a:fillRect/>
            </a:stretch>
          </p:blipFill>
          <p:spPr>
            <a:xfrm>
              <a:off x="9364140" y="3915093"/>
              <a:ext cx="1664352" cy="1902117"/>
            </a:xfrm>
            <a:prstGeom prst="rect">
              <a:avLst/>
            </a:prstGeom>
          </p:spPr>
        </p:pic>
        <p:pic>
          <p:nvPicPr>
            <p:cNvPr id="63" name="PA_图片 22"/>
            <p:cNvPicPr>
              <a:picLocks noChangeAspect="1"/>
            </p:cNvPicPr>
            <p:nvPr>
              <p:custDataLst>
                <p:tags r:id="rId16"/>
              </p:custDataLst>
            </p:nvPr>
          </p:nvPicPr>
          <p:blipFill>
            <a:blip r:embed="rId5" cstate="screen"/>
            <a:stretch>
              <a:fillRect/>
            </a:stretch>
          </p:blipFill>
          <p:spPr>
            <a:xfrm flipH="1">
              <a:off x="3650128" y="4165486"/>
              <a:ext cx="423012" cy="177826"/>
            </a:xfrm>
            <a:prstGeom prst="rect">
              <a:avLst/>
            </a:prstGeom>
          </p:spPr>
        </p:pic>
      </p:grpSp>
      <p:pic>
        <p:nvPicPr>
          <p:cNvPr id="27" name="PA_图片 26"/>
          <p:cNvPicPr>
            <a:picLocks noChangeAspect="1"/>
          </p:cNvPicPr>
          <p:nvPr>
            <p:custDataLst>
              <p:tags r:id="rId17"/>
            </p:custDataLst>
          </p:nvPr>
        </p:nvPicPr>
        <p:blipFill>
          <a:blip r:embed="rId18"/>
          <a:stretch>
            <a:fillRect/>
          </a:stretch>
        </p:blipFill>
        <p:spPr>
          <a:xfrm>
            <a:off x="10957121" y="605162"/>
            <a:ext cx="627362" cy="5500916"/>
          </a:xfrm>
          <a:prstGeom prst="rect">
            <a:avLst/>
          </a:prstGeom>
        </p:spPr>
      </p:pic>
      <p:pic>
        <p:nvPicPr>
          <p:cNvPr id="28" name="图片 27"/>
          <p:cNvPicPr>
            <a:picLocks noChangeAspect="1"/>
          </p:cNvPicPr>
          <p:nvPr/>
        </p:nvPicPr>
        <p:blipFill>
          <a:blip r:embed="rId18"/>
          <a:stretch>
            <a:fillRect/>
          </a:stretch>
        </p:blipFill>
        <p:spPr>
          <a:xfrm>
            <a:off x="574942" y="603799"/>
            <a:ext cx="627362" cy="5500916"/>
          </a:xfrm>
          <a:prstGeom prst="rect">
            <a:avLst/>
          </a:prstGeom>
        </p:spPr>
      </p:pic>
      <p:sp>
        <p:nvSpPr>
          <p:cNvPr id="26" name="矩形 25"/>
          <p:cNvSpPr/>
          <p:nvPr/>
        </p:nvSpPr>
        <p:spPr>
          <a:xfrm>
            <a:off x="4802776" y="3866967"/>
            <a:ext cx="3057247" cy="923330"/>
          </a:xfrm>
          <a:prstGeom prst="rect">
            <a:avLst/>
          </a:prstGeom>
        </p:spPr>
        <p:txBody>
          <a:bodyPr wrap="none">
            <a:spAutoFit/>
          </a:bodyPr>
          <a:lstStyle/>
          <a:p>
            <a:pPr algn="ctr"/>
            <a:r>
              <a:rPr lang="zh-CN" altLang="en-US" dirty="0">
                <a:solidFill>
                  <a:schemeClr val="tx1">
                    <a:lumMod val="65000"/>
                    <a:lumOff val="35000"/>
                  </a:schemeClr>
                </a:solidFill>
                <a:latin typeface="方正舒体" panose="02010601030101010101" pitchFamily="2" charset="-122"/>
                <a:ea typeface="方正舒体" panose="02010601030101010101" pitchFamily="2" charset="-122"/>
              </a:rPr>
              <a:t>汇报人，讲稿：周恒健</a:t>
            </a:r>
            <a:endParaRPr lang="en-US" altLang="zh-CN" dirty="0">
              <a:solidFill>
                <a:schemeClr val="tx1">
                  <a:lumMod val="65000"/>
                  <a:lumOff val="35000"/>
                </a:schemeClr>
              </a:solidFill>
              <a:latin typeface="方正舒体" panose="02010601030101010101" pitchFamily="2" charset="-122"/>
              <a:ea typeface="方正舒体" panose="02010601030101010101" pitchFamily="2" charset="-122"/>
            </a:endParaRPr>
          </a:p>
          <a:p>
            <a:pPr algn="ctr"/>
            <a:r>
              <a:rPr lang="zh-CN" altLang="en-US" dirty="0">
                <a:solidFill>
                  <a:schemeClr val="tx1">
                    <a:lumMod val="65000"/>
                    <a:lumOff val="35000"/>
                  </a:schemeClr>
                </a:solidFill>
                <a:latin typeface="方正舒体" panose="02010601030101010101" pitchFamily="2" charset="-122"/>
                <a:ea typeface="方正舒体" panose="02010601030101010101" pitchFamily="2" charset="-122"/>
              </a:rPr>
              <a:t>资料查找：王伟杰，张钰嘉</a:t>
            </a:r>
            <a:endParaRPr lang="en-US" altLang="zh-CN" dirty="0">
              <a:solidFill>
                <a:schemeClr val="tx1">
                  <a:lumMod val="65000"/>
                  <a:lumOff val="35000"/>
                </a:schemeClr>
              </a:solidFill>
              <a:latin typeface="方正舒体" panose="02010601030101010101" pitchFamily="2" charset="-122"/>
              <a:ea typeface="方正舒体" panose="02010601030101010101" pitchFamily="2" charset="-122"/>
            </a:endParaRPr>
          </a:p>
          <a:p>
            <a:pPr algn="ctr"/>
            <a:r>
              <a:rPr lang="en-US" altLang="zh-CN" dirty="0">
                <a:solidFill>
                  <a:schemeClr val="tx1">
                    <a:lumMod val="65000"/>
                    <a:lumOff val="35000"/>
                  </a:schemeClr>
                </a:solidFill>
                <a:latin typeface="方正舒体" panose="02010601030101010101" pitchFamily="2" charset="-122"/>
                <a:ea typeface="方正舒体" panose="02010601030101010101" pitchFamily="2" charset="-122"/>
              </a:rPr>
              <a:t>PPT</a:t>
            </a:r>
            <a:r>
              <a:rPr lang="zh-CN" altLang="en-US" dirty="0">
                <a:solidFill>
                  <a:schemeClr val="tx1">
                    <a:lumMod val="65000"/>
                    <a:lumOff val="35000"/>
                  </a:schemeClr>
                </a:solidFill>
                <a:latin typeface="方正舒体" panose="02010601030101010101" pitchFamily="2" charset="-122"/>
                <a:ea typeface="方正舒体" panose="02010601030101010101" pitchFamily="2" charset="-122"/>
              </a:rPr>
              <a:t>制作，资料提炼：韩檬</a:t>
            </a:r>
            <a:endParaRPr lang="en-US" altLang="zh-CN" dirty="0">
              <a:solidFill>
                <a:srgbClr val="B1865A"/>
              </a:solidFill>
              <a:latin typeface="方正舒体" panose="02010601030101010101" pitchFamily="2" charset="-122"/>
              <a:ea typeface="方正舒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0" advClick="0" advTm="0"/>
    </mc:Choice>
    <mc:Fallback>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afterEffect">
                                  <p:stCondLst>
                                    <p:cond delay="0"/>
                                  </p:stCondLst>
                                  <p:childTnLst>
                                    <p:animMotion origin="layout" path="M 1.04167E-6 -3.7037E-7 L -0.8056 -3.7037E-7 " pathEditMode="relative" rAng="0" ptsTypes="AA">
                                      <p:cBhvr>
                                        <p:cTn id="6" dur="1000" fill="hold"/>
                                        <p:tgtEl>
                                          <p:spTgt spid="27"/>
                                        </p:tgtEl>
                                        <p:attrNameLst>
                                          <p:attrName>ppt_x</p:attrName>
                                          <p:attrName>ppt_y</p:attrName>
                                        </p:attrNameLst>
                                      </p:cBhvr>
                                      <p:rCtr x="-40286" y="0"/>
                                    </p:animMotion>
                                  </p:childTnLst>
                                </p:cTn>
                              </p:par>
                              <p:par>
                                <p:cTn id="7" presetID="22" presetClass="exit" presetSubtype="2" fill="hold" nodeType="withEffect">
                                  <p:stCondLst>
                                    <p:cond delay="0"/>
                                  </p:stCondLst>
                                  <p:childTnLst>
                                    <p:animEffect transition="out" filter="wipe(right)">
                                      <p:cBhvr>
                                        <p:cTn id="8" dur="900"/>
                                        <p:tgtEl>
                                          <p:spTgt spid="2"/>
                                        </p:tgtEl>
                                      </p:cBhvr>
                                    </p:animEffect>
                                    <p:set>
                                      <p:cBhvr>
                                        <p:cTn id="9" dur="1" fill="hold">
                                          <p:stCondLst>
                                            <p:cond delay="899"/>
                                          </p:stCondLst>
                                        </p:cTn>
                                        <p:tgtEl>
                                          <p:spTgt spid="2"/>
                                        </p:tgtEl>
                                        <p:attrNameLst>
                                          <p:attrName>style.visibility</p:attrName>
                                        </p:attrNameLst>
                                      </p:cBhvr>
                                      <p:to>
                                        <p:strVal val="hidden"/>
                                      </p:to>
                                    </p:set>
                                  </p:childTnLst>
                                </p:cTn>
                              </p:par>
                            </p:childTnLst>
                          </p:cTn>
                        </p:par>
                        <p:par>
                          <p:cTn id="10" fill="hold">
                            <p:stCondLst>
                              <p:cond delay="1000"/>
                            </p:stCondLst>
                            <p:childTnLst>
                              <p:par>
                                <p:cTn id="11" presetID="2" presetClass="entr" presetSubtype="12" fill="hold" grpId="0" nodeType="afterEffect">
                                  <p:stCondLst>
                                    <p:cond delay="0"/>
                                  </p:stCondLst>
                                  <p:iterate type="lt">
                                    <p:tmPct val="11429"/>
                                  </p:iterate>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0-#ppt_w/2"/>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Janice"/>
          <p:cNvPicPr>
            <a:picLocks noChangeAspect="1"/>
          </p:cNvPicPr>
          <p:nvPr/>
        </p:nvPicPr>
        <p:blipFill>
          <a:blip r:embed="rId1" cstate="screen"/>
          <a:stretch>
            <a:fillRect/>
          </a:stretch>
        </p:blipFill>
        <p:spPr>
          <a:xfrm rot="5400000">
            <a:off x="2404961" y="-14790"/>
            <a:ext cx="1177664" cy="1207244"/>
          </a:xfrm>
          <a:prstGeom prst="rect">
            <a:avLst/>
          </a:prstGeom>
        </p:spPr>
      </p:pic>
      <p:pic>
        <p:nvPicPr>
          <p:cNvPr id="40" name="Janice"/>
          <p:cNvPicPr>
            <a:picLocks noChangeAspect="1"/>
          </p:cNvPicPr>
          <p:nvPr/>
        </p:nvPicPr>
        <p:blipFill>
          <a:blip r:embed="rId1" cstate="screen"/>
          <a:stretch>
            <a:fillRect/>
          </a:stretch>
        </p:blipFill>
        <p:spPr>
          <a:xfrm rot="16200000" flipH="1">
            <a:off x="8596072" y="21795"/>
            <a:ext cx="1177664" cy="1207244"/>
          </a:xfrm>
          <a:prstGeom prst="rect">
            <a:avLst/>
          </a:prstGeom>
        </p:spPr>
      </p:pic>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9875" y="331668"/>
            <a:ext cx="3767075" cy="6002157"/>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16654" y="215944"/>
            <a:ext cx="2783598" cy="6117881"/>
          </a:xfrm>
          <a:prstGeom prst="rect">
            <a:avLst/>
          </a:prstGeom>
        </p:spPr>
      </p:pic>
      <p:sp>
        <p:nvSpPr>
          <p:cNvPr id="5" name="文本框 4"/>
          <p:cNvSpPr txBox="1"/>
          <p:nvPr/>
        </p:nvSpPr>
        <p:spPr>
          <a:xfrm>
            <a:off x="6986954" y="6374684"/>
            <a:ext cx="1699846" cy="276999"/>
          </a:xfrm>
          <a:prstGeom prst="rect">
            <a:avLst/>
          </a:prstGeom>
          <a:noFill/>
        </p:spPr>
        <p:txBody>
          <a:bodyPr wrap="square" rtlCol="0">
            <a:spAutoFit/>
          </a:bodyPr>
          <a:lstStyle/>
          <a:p>
            <a:r>
              <a:rPr lang="zh-CN" altLang="en-US" sz="1200" dirty="0"/>
              <a:t>敦煌佛像绢画</a:t>
            </a:r>
            <a:endParaRPr lang="zh-CN" altLang="en-US" sz="1200" dirty="0"/>
          </a:p>
        </p:txBody>
      </p:sp>
    </p:spTree>
  </p:cSld>
  <p:clrMapOvr>
    <a:masterClrMapping/>
  </p:clrMapOvr>
  <p:transition spd="slow" advTm="47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416175" y="-596900"/>
            <a:ext cx="7359651" cy="7454900"/>
            <a:chOff x="2571749" y="573184"/>
            <a:chExt cx="7359651" cy="6328006"/>
          </a:xfrm>
        </p:grpSpPr>
        <p:sp>
          <p:nvSpPr>
            <p:cNvPr id="3" name="矩形 2"/>
            <p:cNvSpPr/>
            <p:nvPr/>
          </p:nvSpPr>
          <p:spPr>
            <a:xfrm>
              <a:off x="2571749" y="1069677"/>
              <a:ext cx="7359651" cy="5831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71749" y="573184"/>
              <a:ext cx="7359651" cy="6328005"/>
            </a:xfrm>
            <a:prstGeom prst="rect">
              <a:avLst/>
            </a:prstGeom>
          </p:spPr>
        </p:pic>
      </p:grpSp>
      <p:sp>
        <p:nvSpPr>
          <p:cNvPr id="6" name="矩形 5" hidden="1"/>
          <p:cNvSpPr/>
          <p:nvPr/>
        </p:nvSpPr>
        <p:spPr>
          <a:xfrm>
            <a:off x="5243332" y="2060312"/>
            <a:ext cx="1689903" cy="1511568"/>
          </a:xfrm>
          <a:prstGeom prst="rect">
            <a:avLst/>
          </a:prstGeom>
          <a:solidFill>
            <a:srgbClr val="B18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8" name="Janice"/>
          <p:cNvPicPr>
            <a:picLocks noChangeAspect="1"/>
          </p:cNvPicPr>
          <p:nvPr/>
        </p:nvPicPr>
        <p:blipFill>
          <a:blip r:embed="rId3" cstate="screen"/>
          <a:stretch>
            <a:fillRect/>
          </a:stretch>
        </p:blipFill>
        <p:spPr>
          <a:xfrm rot="16200000" flipV="1">
            <a:off x="2432028" y="547075"/>
            <a:ext cx="2598393" cy="2663659"/>
          </a:xfrm>
          <a:prstGeom prst="rect">
            <a:avLst/>
          </a:prstGeom>
        </p:spPr>
      </p:pic>
      <p:pic>
        <p:nvPicPr>
          <p:cNvPr id="50" name="Janice"/>
          <p:cNvPicPr>
            <a:picLocks noChangeAspect="1"/>
          </p:cNvPicPr>
          <p:nvPr/>
        </p:nvPicPr>
        <p:blipFill>
          <a:blip r:embed="rId3" cstate="screen"/>
          <a:stretch>
            <a:fillRect/>
          </a:stretch>
        </p:blipFill>
        <p:spPr>
          <a:xfrm rot="16200000" flipH="1">
            <a:off x="7171108" y="3610097"/>
            <a:ext cx="2598393" cy="2663659"/>
          </a:xfrm>
          <a:prstGeom prst="rect">
            <a:avLst/>
          </a:prstGeom>
        </p:spPr>
      </p:pic>
      <p:sp>
        <p:nvSpPr>
          <p:cNvPr id="42" name="文本框 41"/>
          <p:cNvSpPr txBox="1"/>
          <p:nvPr/>
        </p:nvSpPr>
        <p:spPr>
          <a:xfrm>
            <a:off x="4885371" y="1536681"/>
            <a:ext cx="2421258" cy="2215991"/>
          </a:xfrm>
          <a:prstGeom prst="rect">
            <a:avLst/>
          </a:prstGeom>
          <a:noFill/>
        </p:spPr>
        <p:txBody>
          <a:bodyPr wrap="square" rtlCol="0">
            <a:spAutoFit/>
          </a:bodyPr>
          <a:lstStyle/>
          <a:p>
            <a:pPr algn="ctr"/>
            <a:r>
              <a:rPr lang="zh-CN" altLang="en-US" sz="13800" dirty="0">
                <a:solidFill>
                  <a:srgbClr val="B1865A"/>
                </a:solidFill>
                <a:latin typeface="方正舒体" panose="02010601030101010101" pitchFamily="2" charset="-122"/>
                <a:ea typeface="方正舒体" panose="02010601030101010101" pitchFamily="2" charset="-122"/>
              </a:rPr>
              <a:t>肆</a:t>
            </a:r>
            <a:endParaRPr lang="zh-CN" altLang="en-US" sz="13800" dirty="0">
              <a:solidFill>
                <a:srgbClr val="B1865A"/>
              </a:solidFill>
              <a:latin typeface="方正舒体" panose="02010601030101010101" pitchFamily="2" charset="-122"/>
              <a:ea typeface="方正舒体" panose="02010601030101010101" pitchFamily="2" charset="-122"/>
            </a:endParaRPr>
          </a:p>
        </p:txBody>
      </p:sp>
      <p:cxnSp>
        <p:nvCxnSpPr>
          <p:cNvPr id="52" name="PA_直接连接符 44"/>
          <p:cNvCxnSpPr/>
          <p:nvPr>
            <p:custDataLst>
              <p:tags r:id="rId4"/>
            </p:custDataLst>
          </p:nvPr>
        </p:nvCxnSpPr>
        <p:spPr>
          <a:xfrm rot="16200000" flipH="1">
            <a:off x="4627642" y="2369042"/>
            <a:ext cx="978773"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53" name="PA_直接连接符 44"/>
          <p:cNvCxnSpPr/>
          <p:nvPr>
            <p:custDataLst>
              <p:tags r:id="rId5"/>
            </p:custDataLst>
          </p:nvPr>
        </p:nvCxnSpPr>
        <p:spPr>
          <a:xfrm rot="16200000" flipH="1">
            <a:off x="6571353" y="3290652"/>
            <a:ext cx="978775"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54" name="PA_直接连接符 44"/>
          <p:cNvCxnSpPr/>
          <p:nvPr>
            <p:custDataLst>
              <p:tags r:id="rId6"/>
            </p:custDataLst>
          </p:nvPr>
        </p:nvCxnSpPr>
        <p:spPr>
          <a:xfrm>
            <a:off x="4954058" y="1969983"/>
            <a:ext cx="1176279"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55" name="PA_直接连接符 44"/>
          <p:cNvCxnSpPr/>
          <p:nvPr>
            <p:custDataLst>
              <p:tags r:id="rId7"/>
            </p:custDataLst>
          </p:nvPr>
        </p:nvCxnSpPr>
        <p:spPr>
          <a:xfrm>
            <a:off x="6130336" y="3687091"/>
            <a:ext cx="1068501"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pic>
        <p:nvPicPr>
          <p:cNvPr id="38" name="PA_图片 37"/>
          <p:cNvPicPr>
            <a:picLocks noChangeAspect="1"/>
          </p:cNvPicPr>
          <p:nvPr>
            <p:custDataLst>
              <p:tags r:id="rId8"/>
            </p:custDataLst>
          </p:nvPr>
        </p:nvPicPr>
        <p:blipFill>
          <a:blip r:embed="rId9"/>
          <a:stretch>
            <a:fillRect/>
          </a:stretch>
        </p:blipFill>
        <p:spPr>
          <a:xfrm rot="5400000">
            <a:off x="5773039" y="-3705185"/>
            <a:ext cx="645923" cy="7959187"/>
          </a:xfrm>
          <a:prstGeom prst="rect">
            <a:avLst/>
          </a:prstGeom>
        </p:spPr>
      </p:pic>
      <p:sp>
        <p:nvSpPr>
          <p:cNvPr id="16" name="文本框 15"/>
          <p:cNvSpPr txBox="1"/>
          <p:nvPr/>
        </p:nvSpPr>
        <p:spPr>
          <a:xfrm>
            <a:off x="5167512" y="3862808"/>
            <a:ext cx="2031325" cy="646331"/>
          </a:xfrm>
          <a:prstGeom prst="rect">
            <a:avLst/>
          </a:prstGeom>
          <a:noFill/>
        </p:spPr>
        <p:txBody>
          <a:bodyPr wrap="none" rtlCol="0">
            <a:spAutoFit/>
          </a:bodyPr>
          <a:lstStyle/>
          <a:p>
            <a:r>
              <a:rPr lang="zh-CN" altLang="en-US" sz="3600" dirty="0">
                <a:solidFill>
                  <a:srgbClr val="595959"/>
                </a:solidFill>
                <a:latin typeface="方正舒体" panose="02010601030101010101" pitchFamily="2" charset="-122"/>
                <a:ea typeface="方正舒体" panose="02010601030101010101" pitchFamily="2" charset="-122"/>
              </a:rPr>
              <a:t>双向融合</a:t>
            </a:r>
            <a:endParaRPr lang="zh-CN" altLang="en-US" sz="3600" dirty="0">
              <a:solidFill>
                <a:srgbClr val="595959"/>
              </a:solidFill>
              <a:latin typeface="方正舒体" panose="02010601030101010101" pitchFamily="2" charset="-122"/>
              <a:ea typeface="方正舒体" panose="02010601030101010101" pitchFamily="2" charset="-122"/>
            </a:endParaRPr>
          </a:p>
        </p:txBody>
      </p:sp>
    </p:spTree>
  </p:cSld>
  <p:clrMapOvr>
    <a:masterClrMapping/>
  </p:clrMapOvr>
  <p:transition spd="slow" advTm="55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3.7037E-6 L 0 0.92106 " pathEditMode="relative" rAng="0" ptsTypes="AA">
                                      <p:cBhvr>
                                        <p:cTn id="6" dur="1000" fill="hold"/>
                                        <p:tgtEl>
                                          <p:spTgt spid="38"/>
                                        </p:tgtEl>
                                        <p:attrNameLst>
                                          <p:attrName>ppt_x</p:attrName>
                                          <p:attrName>ppt_y</p:attrName>
                                        </p:attrNameLst>
                                      </p:cBhvr>
                                      <p:rCtr x="0" y="46042"/>
                                    </p:animMotion>
                                  </p:childTnLst>
                                </p:cTn>
                              </p:par>
                              <p:par>
                                <p:cTn id="7" presetID="22" presetClass="entr" presetSubtype="1" fill="hold" nodeType="withEffect">
                                  <p:stCondLst>
                                    <p:cond delay="150"/>
                                  </p:stCondLst>
                                  <p:childTnLst>
                                    <p:set>
                                      <p:cBhvr>
                                        <p:cTn id="8" dur="1" fill="hold">
                                          <p:stCondLst>
                                            <p:cond delay="0"/>
                                          </p:stCondLst>
                                        </p:cTn>
                                        <p:tgtEl>
                                          <p:spTgt spid="4"/>
                                        </p:tgtEl>
                                        <p:attrNameLst>
                                          <p:attrName>style.visibility</p:attrName>
                                        </p:attrNameLst>
                                      </p:cBhvr>
                                      <p:to>
                                        <p:strVal val="visible"/>
                                      </p:to>
                                    </p:set>
                                    <p:animEffect transition="in" filter="wipe(up)">
                                      <p:cBhvr>
                                        <p:cTn id="9" dur="750"/>
                                        <p:tgtEl>
                                          <p:spTgt spid="4"/>
                                        </p:tgtEl>
                                      </p:cBhvr>
                                    </p:animEffec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1000"/>
                                        <p:tgtEl>
                                          <p:spTgt spid="48"/>
                                        </p:tgtEl>
                                      </p:cBhvr>
                                    </p:animEffect>
                                    <p:anim calcmode="lin" valueType="num">
                                      <p:cBhvr>
                                        <p:cTn id="14" dur="1000" fill="hold"/>
                                        <p:tgtEl>
                                          <p:spTgt spid="48"/>
                                        </p:tgtEl>
                                        <p:attrNameLst>
                                          <p:attrName>ppt_x</p:attrName>
                                        </p:attrNameLst>
                                      </p:cBhvr>
                                      <p:tavLst>
                                        <p:tav tm="0">
                                          <p:val>
                                            <p:strVal val="#ppt_x"/>
                                          </p:val>
                                        </p:tav>
                                        <p:tav tm="100000">
                                          <p:val>
                                            <p:strVal val="#ppt_x"/>
                                          </p:val>
                                        </p:tav>
                                      </p:tavLst>
                                    </p:anim>
                                    <p:anim calcmode="lin" valueType="num">
                                      <p:cBhvr>
                                        <p:cTn id="15" dur="1000" fill="hold"/>
                                        <p:tgtEl>
                                          <p:spTgt spid="48"/>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1000"/>
                                        <p:tgtEl>
                                          <p:spTgt spid="50"/>
                                        </p:tgtEl>
                                      </p:cBhvr>
                                    </p:animEffect>
                                    <p:anim calcmode="lin" valueType="num">
                                      <p:cBhvr>
                                        <p:cTn id="19" dur="1000" fill="hold"/>
                                        <p:tgtEl>
                                          <p:spTgt spid="50"/>
                                        </p:tgtEl>
                                        <p:attrNameLst>
                                          <p:attrName>ppt_x</p:attrName>
                                        </p:attrNameLst>
                                      </p:cBhvr>
                                      <p:tavLst>
                                        <p:tav tm="0">
                                          <p:val>
                                            <p:strVal val="#ppt_x"/>
                                          </p:val>
                                        </p:tav>
                                        <p:tav tm="100000">
                                          <p:val>
                                            <p:strVal val="#ppt_x"/>
                                          </p:val>
                                        </p:tav>
                                      </p:tavLst>
                                    </p:anim>
                                    <p:anim calcmode="lin" valueType="num">
                                      <p:cBhvr>
                                        <p:cTn id="20" dur="1000" fill="hold"/>
                                        <p:tgtEl>
                                          <p:spTgt spid="50"/>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12" presetClass="entr" presetSubtype="8" fill="hold" nodeType="after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additive="base">
                                        <p:cTn id="24" dur="500"/>
                                        <p:tgtEl>
                                          <p:spTgt spid="54"/>
                                        </p:tgtEl>
                                        <p:attrNameLst>
                                          <p:attrName>ppt_x</p:attrName>
                                        </p:attrNameLst>
                                      </p:cBhvr>
                                      <p:tavLst>
                                        <p:tav tm="0">
                                          <p:val>
                                            <p:strVal val="#ppt_x-#ppt_w*1.125000"/>
                                          </p:val>
                                        </p:tav>
                                        <p:tav tm="100000">
                                          <p:val>
                                            <p:strVal val="#ppt_x"/>
                                          </p:val>
                                        </p:tav>
                                      </p:tavLst>
                                    </p:anim>
                                    <p:animEffect transition="in" filter="wipe(right)">
                                      <p:cBhvr>
                                        <p:cTn id="25" dur="500"/>
                                        <p:tgtEl>
                                          <p:spTgt spid="54"/>
                                        </p:tgtEl>
                                      </p:cBhvr>
                                    </p:animEffect>
                                  </p:childTnLst>
                                </p:cTn>
                              </p:par>
                              <p:par>
                                <p:cTn id="26" presetID="12" presetClass="entr" presetSubtype="1"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500"/>
                                        <p:tgtEl>
                                          <p:spTgt spid="52"/>
                                        </p:tgtEl>
                                        <p:attrNameLst>
                                          <p:attrName>ppt_y</p:attrName>
                                        </p:attrNameLst>
                                      </p:cBhvr>
                                      <p:tavLst>
                                        <p:tav tm="0">
                                          <p:val>
                                            <p:strVal val="#ppt_y-#ppt_h*1.125000"/>
                                          </p:val>
                                        </p:tav>
                                        <p:tav tm="100000">
                                          <p:val>
                                            <p:strVal val="#ppt_y"/>
                                          </p:val>
                                        </p:tav>
                                      </p:tavLst>
                                    </p:anim>
                                    <p:animEffect transition="in" filter="wipe(down)">
                                      <p:cBhvr>
                                        <p:cTn id="29" dur="500"/>
                                        <p:tgtEl>
                                          <p:spTgt spid="52"/>
                                        </p:tgtEl>
                                      </p:cBhvr>
                                    </p:animEffect>
                                  </p:childTnLst>
                                </p:cTn>
                              </p:par>
                              <p:par>
                                <p:cTn id="30" presetID="12" presetClass="entr" presetSubtype="4"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anim calcmode="lin" valueType="num">
                                      <p:cBhvr additive="base">
                                        <p:cTn id="32" dur="500"/>
                                        <p:tgtEl>
                                          <p:spTgt spid="53"/>
                                        </p:tgtEl>
                                        <p:attrNameLst>
                                          <p:attrName>ppt_y</p:attrName>
                                        </p:attrNameLst>
                                      </p:cBhvr>
                                      <p:tavLst>
                                        <p:tav tm="0">
                                          <p:val>
                                            <p:strVal val="#ppt_y+#ppt_h*1.125000"/>
                                          </p:val>
                                        </p:tav>
                                        <p:tav tm="100000">
                                          <p:val>
                                            <p:strVal val="#ppt_y"/>
                                          </p:val>
                                        </p:tav>
                                      </p:tavLst>
                                    </p:anim>
                                    <p:animEffect transition="in" filter="wipe(up)">
                                      <p:cBhvr>
                                        <p:cTn id="33" dur="500"/>
                                        <p:tgtEl>
                                          <p:spTgt spid="53"/>
                                        </p:tgtEl>
                                      </p:cBhvr>
                                    </p:animEffect>
                                  </p:childTnLst>
                                </p:cTn>
                              </p:par>
                              <p:par>
                                <p:cTn id="34" presetID="12" presetClass="entr" presetSubtype="2" fill="hold" nodeType="withEffect">
                                  <p:stCondLst>
                                    <p:cond delay="0"/>
                                  </p:stCondLst>
                                  <p:childTnLst>
                                    <p:set>
                                      <p:cBhvr>
                                        <p:cTn id="35" dur="1" fill="hold">
                                          <p:stCondLst>
                                            <p:cond delay="0"/>
                                          </p:stCondLst>
                                        </p:cTn>
                                        <p:tgtEl>
                                          <p:spTgt spid="55"/>
                                        </p:tgtEl>
                                        <p:attrNameLst>
                                          <p:attrName>style.visibility</p:attrName>
                                        </p:attrNameLst>
                                      </p:cBhvr>
                                      <p:to>
                                        <p:strVal val="visible"/>
                                      </p:to>
                                    </p:set>
                                    <p:anim calcmode="lin" valueType="num">
                                      <p:cBhvr additive="base">
                                        <p:cTn id="36" dur="500"/>
                                        <p:tgtEl>
                                          <p:spTgt spid="55"/>
                                        </p:tgtEl>
                                        <p:attrNameLst>
                                          <p:attrName>ppt_x</p:attrName>
                                        </p:attrNameLst>
                                      </p:cBhvr>
                                      <p:tavLst>
                                        <p:tav tm="0">
                                          <p:val>
                                            <p:strVal val="#ppt_x+#ppt_w*1.125000"/>
                                          </p:val>
                                        </p:tav>
                                        <p:tav tm="100000">
                                          <p:val>
                                            <p:strVal val="#ppt_x"/>
                                          </p:val>
                                        </p:tav>
                                      </p:tavLst>
                                    </p:anim>
                                    <p:animEffect transition="in" filter="wipe(left)">
                                      <p:cBhvr>
                                        <p:cTn id="37" dur="500"/>
                                        <p:tgtEl>
                                          <p:spTgt spid="55"/>
                                        </p:tgtEl>
                                      </p:cBhvr>
                                    </p:animEffect>
                                  </p:childTnLst>
                                </p:cTn>
                              </p:par>
                            </p:childTnLst>
                          </p:cTn>
                        </p:par>
                        <p:par>
                          <p:cTn id="38" fill="hold">
                            <p:stCondLst>
                              <p:cond delay="2500"/>
                            </p:stCondLst>
                            <p:childTnLst>
                              <p:par>
                                <p:cTn id="39" presetID="13" presetClass="entr" presetSubtype="16"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plus(in)">
                                      <p:cBhvr>
                                        <p:cTn id="41"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菱形 14"/>
          <p:cNvSpPr/>
          <p:nvPr/>
        </p:nvSpPr>
        <p:spPr>
          <a:xfrm>
            <a:off x="6951770" y="2905395"/>
            <a:ext cx="2349594" cy="2349594"/>
          </a:xfrm>
          <a:prstGeom prst="diamond">
            <a:avLst/>
          </a:prstGeom>
          <a:noFill/>
          <a:ln w="31750">
            <a:solidFill>
              <a:srgbClr val="B18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endParaRPr>
          </a:p>
        </p:txBody>
      </p:sp>
      <p:sp>
        <p:nvSpPr>
          <p:cNvPr id="13" name="菱形 12"/>
          <p:cNvSpPr/>
          <p:nvPr/>
        </p:nvSpPr>
        <p:spPr>
          <a:xfrm>
            <a:off x="2876683" y="1830236"/>
            <a:ext cx="2349594" cy="2349594"/>
          </a:xfrm>
          <a:prstGeom prst="diamond">
            <a:avLst/>
          </a:prstGeom>
          <a:noFill/>
          <a:ln w="31750">
            <a:solidFill>
              <a:srgbClr val="B18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endParaRPr>
          </a:p>
        </p:txBody>
      </p:sp>
      <p:pic>
        <p:nvPicPr>
          <p:cNvPr id="39" name="Janice"/>
          <p:cNvPicPr>
            <a:picLocks noChangeAspect="1"/>
          </p:cNvPicPr>
          <p:nvPr/>
        </p:nvPicPr>
        <p:blipFill>
          <a:blip r:embed="rId1" cstate="screen"/>
          <a:stretch>
            <a:fillRect/>
          </a:stretch>
        </p:blipFill>
        <p:spPr>
          <a:xfrm rot="5400000">
            <a:off x="2404961" y="-14790"/>
            <a:ext cx="1177664" cy="1207244"/>
          </a:xfrm>
          <a:prstGeom prst="rect">
            <a:avLst/>
          </a:prstGeom>
        </p:spPr>
      </p:pic>
      <p:pic>
        <p:nvPicPr>
          <p:cNvPr id="40" name="Janice"/>
          <p:cNvPicPr>
            <a:picLocks noChangeAspect="1"/>
          </p:cNvPicPr>
          <p:nvPr/>
        </p:nvPicPr>
        <p:blipFill>
          <a:blip r:embed="rId1" cstate="screen"/>
          <a:stretch>
            <a:fillRect/>
          </a:stretch>
        </p:blipFill>
        <p:spPr>
          <a:xfrm rot="16200000" flipH="1">
            <a:off x="8596072" y="21795"/>
            <a:ext cx="1177664" cy="1207244"/>
          </a:xfrm>
          <a:prstGeom prst="rect">
            <a:avLst/>
          </a:prstGeom>
        </p:spPr>
      </p:pic>
      <p:cxnSp>
        <p:nvCxnSpPr>
          <p:cNvPr id="44" name="PA_直接连接符 44"/>
          <p:cNvCxnSpPr/>
          <p:nvPr>
            <p:custDataLst>
              <p:tags r:id="rId2"/>
            </p:custDataLst>
          </p:nvPr>
        </p:nvCxnSpPr>
        <p:spPr>
          <a:xfrm rot="16200000" flipH="1">
            <a:off x="4264724" y="396656"/>
            <a:ext cx="325545"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5" name="PA_直接连接符 44"/>
          <p:cNvCxnSpPr/>
          <p:nvPr>
            <p:custDataLst>
              <p:tags r:id="rId3"/>
            </p:custDataLst>
          </p:nvPr>
        </p:nvCxnSpPr>
        <p:spPr>
          <a:xfrm rot="16200000" flipH="1">
            <a:off x="4879463" y="734939"/>
            <a:ext cx="325546"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6" name="PA_直接连接符 44"/>
          <p:cNvCxnSpPr/>
          <p:nvPr>
            <p:custDataLst>
              <p:tags r:id="rId4"/>
            </p:custDataLst>
          </p:nvPr>
        </p:nvCxnSpPr>
        <p:spPr>
          <a:xfrm>
            <a:off x="4373295" y="263927"/>
            <a:ext cx="391235"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7" name="PA_直接连接符 44"/>
          <p:cNvCxnSpPr/>
          <p:nvPr>
            <p:custDataLst>
              <p:tags r:id="rId5"/>
            </p:custDataLst>
          </p:nvPr>
        </p:nvCxnSpPr>
        <p:spPr>
          <a:xfrm>
            <a:off x="4732779" y="866797"/>
            <a:ext cx="355389"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sp>
        <p:nvSpPr>
          <p:cNvPr id="12" name="菱形 11"/>
          <p:cNvSpPr/>
          <p:nvPr/>
        </p:nvSpPr>
        <p:spPr>
          <a:xfrm>
            <a:off x="2639016" y="1817118"/>
            <a:ext cx="2349594" cy="2349594"/>
          </a:xfrm>
          <a:prstGeom prst="diamond">
            <a:avLst/>
          </a:prstGeom>
          <a:blipFill rotWithShape="1">
            <a:blip r:embed="rId6"/>
            <a:stretch>
              <a:fillRect/>
            </a:stretch>
          </a:blipFill>
          <a:ln w="3175">
            <a:solidFill>
              <a:srgbClr val="B18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dirty="0">
              <a:solidFill>
                <a:schemeClr val="tx1">
                  <a:lumMod val="65000"/>
                  <a:lumOff val="35000"/>
                </a:schemeClr>
              </a:solidFill>
            </a:endParaRPr>
          </a:p>
        </p:txBody>
      </p:sp>
      <p:sp>
        <p:nvSpPr>
          <p:cNvPr id="14" name="菱形 13"/>
          <p:cNvSpPr/>
          <p:nvPr/>
        </p:nvSpPr>
        <p:spPr>
          <a:xfrm>
            <a:off x="7203390" y="2906230"/>
            <a:ext cx="2349594" cy="2349594"/>
          </a:xfrm>
          <a:prstGeom prst="diamond">
            <a:avLst/>
          </a:prstGeom>
          <a:blipFill rotWithShape="1">
            <a:blip r:embed="rId7"/>
            <a:stretch>
              <a:fillRect/>
            </a:stretch>
          </a:blipFill>
          <a:ln w="3175">
            <a:solidFill>
              <a:srgbClr val="B1865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50">
              <a:solidFill>
                <a:schemeClr val="tx1">
                  <a:lumMod val="65000"/>
                  <a:lumOff val="35000"/>
                </a:schemeClr>
              </a:solidFill>
            </a:endParaRPr>
          </a:p>
        </p:txBody>
      </p:sp>
      <p:grpSp>
        <p:nvGrpSpPr>
          <p:cNvPr id="16" name="组合 15"/>
          <p:cNvGrpSpPr/>
          <p:nvPr/>
        </p:nvGrpSpPr>
        <p:grpSpPr>
          <a:xfrm>
            <a:off x="5238976" y="2140056"/>
            <a:ext cx="2628046" cy="416876"/>
            <a:chOff x="1648" y="7045"/>
            <a:chExt cx="6550" cy="1039"/>
          </a:xfrm>
        </p:grpSpPr>
        <p:sp>
          <p:nvSpPr>
            <p:cNvPr id="17" name="文本框 16"/>
            <p:cNvSpPr txBox="1"/>
            <p:nvPr/>
          </p:nvSpPr>
          <p:spPr>
            <a:xfrm>
              <a:off x="1648" y="7495"/>
              <a:ext cx="6550" cy="589"/>
            </a:xfrm>
            <a:prstGeom prst="rect">
              <a:avLst/>
            </a:prstGeom>
            <a:noFill/>
          </p:spPr>
          <p:txBody>
            <a:bodyPr wrap="square" rtlCol="0">
              <a:spAutoFit/>
            </a:bodyPr>
            <a:lstStyle/>
            <a:p>
              <a:pPr algn="l">
                <a:lnSpc>
                  <a:spcPct val="120000"/>
                </a:lnSpc>
              </a:pPr>
              <a:endParaRPr lang="zh-CN" altLang="en-US" sz="900" dirty="0">
                <a:solidFill>
                  <a:schemeClr val="tx1">
                    <a:lumMod val="65000"/>
                    <a:lumOff val="35000"/>
                  </a:schemeClr>
                </a:solidFill>
                <a:latin typeface="幼圆" panose="02010509060101010101" pitchFamily="49" charset="-122"/>
                <a:ea typeface="幼圆" panose="02010509060101010101" pitchFamily="49" charset="-122"/>
                <a:cs typeface="华文黑体" charset="-122"/>
                <a:sym typeface="微软雅黑 Light" charset="0"/>
              </a:endParaRPr>
            </a:p>
          </p:txBody>
        </p:sp>
        <p:sp>
          <p:nvSpPr>
            <p:cNvPr id="18" name="文本框 17"/>
            <p:cNvSpPr txBox="1"/>
            <p:nvPr/>
          </p:nvSpPr>
          <p:spPr>
            <a:xfrm>
              <a:off x="1648" y="7045"/>
              <a:ext cx="3397" cy="652"/>
            </a:xfrm>
            <a:prstGeom prst="rect">
              <a:avLst/>
            </a:prstGeom>
            <a:noFill/>
          </p:spPr>
          <p:txBody>
            <a:bodyPr wrap="square" rtlCol="0">
              <a:spAutoFit/>
            </a:bodyPr>
            <a:lstStyle/>
            <a:p>
              <a:pPr algn="l"/>
              <a:r>
                <a:rPr lang="zh-CN" altLang="en-US" sz="1100" dirty="0">
                  <a:solidFill>
                    <a:schemeClr val="tx1">
                      <a:lumMod val="65000"/>
                      <a:lumOff val="35000"/>
                    </a:schemeClr>
                  </a:solidFill>
                  <a:latin typeface="幼圆" panose="02010509060101010101" pitchFamily="49" charset="-122"/>
                  <a:ea typeface="幼圆" panose="02010509060101010101" pitchFamily="49" charset="-122"/>
                  <a:sym typeface="+mn-ea"/>
                </a:rPr>
                <a:t>中华文化包容景教</a:t>
              </a:r>
              <a:endParaRPr lang="zh-CN" altLang="en-US" sz="1100" dirty="0">
                <a:solidFill>
                  <a:schemeClr val="tx1">
                    <a:lumMod val="65000"/>
                    <a:lumOff val="35000"/>
                  </a:schemeClr>
                </a:solidFill>
                <a:latin typeface="幼圆" panose="02010509060101010101" pitchFamily="49" charset="-122"/>
                <a:ea typeface="幼圆" panose="02010509060101010101" pitchFamily="49" charset="-122"/>
                <a:sym typeface="+mn-ea"/>
              </a:endParaRPr>
            </a:p>
          </p:txBody>
        </p:sp>
      </p:grpSp>
      <p:sp>
        <p:nvSpPr>
          <p:cNvPr id="19" name="椭圆 18"/>
          <p:cNvSpPr/>
          <p:nvPr/>
        </p:nvSpPr>
        <p:spPr>
          <a:xfrm>
            <a:off x="4690096" y="2025757"/>
            <a:ext cx="481474" cy="481474"/>
          </a:xfrm>
          <a:prstGeom prst="ellipse">
            <a:avLst/>
          </a:prstGeom>
          <a:solidFill>
            <a:srgbClr val="C7A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新蒂文征明简繁" panose="03000600000000000000" charset="-122"/>
                <a:ea typeface="新蒂文征明简繁" panose="03000600000000000000" charset="-122"/>
              </a:rPr>
              <a:t>壹</a:t>
            </a:r>
            <a:endParaRPr lang="zh-CN" altLang="en-US" sz="1600" dirty="0">
              <a:solidFill>
                <a:schemeClr val="bg1"/>
              </a:solidFill>
              <a:latin typeface="新蒂文征明简繁" panose="03000600000000000000" charset="-122"/>
              <a:ea typeface="新蒂文征明简繁" panose="03000600000000000000" charset="-122"/>
            </a:endParaRPr>
          </a:p>
        </p:txBody>
      </p:sp>
      <p:grpSp>
        <p:nvGrpSpPr>
          <p:cNvPr id="20" name="组合 19"/>
          <p:cNvGrpSpPr/>
          <p:nvPr/>
        </p:nvGrpSpPr>
        <p:grpSpPr>
          <a:xfrm>
            <a:off x="4330525" y="3993111"/>
            <a:ext cx="2694250" cy="432926"/>
            <a:chOff x="-36" y="7005"/>
            <a:chExt cx="6715" cy="1079"/>
          </a:xfrm>
        </p:grpSpPr>
        <p:sp>
          <p:nvSpPr>
            <p:cNvPr id="21" name="文本框 20"/>
            <p:cNvSpPr txBox="1"/>
            <p:nvPr/>
          </p:nvSpPr>
          <p:spPr>
            <a:xfrm>
              <a:off x="-36" y="7495"/>
              <a:ext cx="6715" cy="589"/>
            </a:xfrm>
            <a:prstGeom prst="rect">
              <a:avLst/>
            </a:prstGeom>
            <a:noFill/>
          </p:spPr>
          <p:txBody>
            <a:bodyPr wrap="square" rtlCol="0">
              <a:spAutoFit/>
            </a:bodyPr>
            <a:lstStyle/>
            <a:p>
              <a:pPr algn="l">
                <a:lnSpc>
                  <a:spcPct val="120000"/>
                </a:lnSpc>
              </a:pPr>
              <a:endParaRPr lang="zh-CN" altLang="en-US" sz="900" dirty="0">
                <a:solidFill>
                  <a:schemeClr val="tx1">
                    <a:lumMod val="65000"/>
                    <a:lumOff val="35000"/>
                  </a:schemeClr>
                </a:solidFill>
                <a:latin typeface="幼圆" panose="02010509060101010101" pitchFamily="49" charset="-122"/>
                <a:ea typeface="幼圆" panose="02010509060101010101" pitchFamily="49" charset="-122"/>
                <a:cs typeface="华文黑体" charset="-122"/>
                <a:sym typeface="微软雅黑 Light" charset="0"/>
              </a:endParaRPr>
            </a:p>
          </p:txBody>
        </p:sp>
        <p:sp>
          <p:nvSpPr>
            <p:cNvPr id="22" name="文本框 21"/>
            <p:cNvSpPr txBox="1"/>
            <p:nvPr/>
          </p:nvSpPr>
          <p:spPr>
            <a:xfrm>
              <a:off x="3026" y="7005"/>
              <a:ext cx="3397" cy="1074"/>
            </a:xfrm>
            <a:prstGeom prst="rect">
              <a:avLst/>
            </a:prstGeom>
            <a:noFill/>
          </p:spPr>
          <p:txBody>
            <a:bodyPr wrap="square" rtlCol="0">
              <a:spAutoFit/>
            </a:bodyPr>
            <a:lstStyle/>
            <a:p>
              <a:pPr algn="r"/>
              <a:r>
                <a:rPr lang="zh-CN" altLang="en-US" sz="1100" dirty="0">
                  <a:solidFill>
                    <a:schemeClr val="tx1">
                      <a:lumMod val="65000"/>
                      <a:lumOff val="35000"/>
                    </a:schemeClr>
                  </a:solidFill>
                  <a:latin typeface="幼圆" panose="02010509060101010101" pitchFamily="49" charset="-122"/>
                  <a:ea typeface="幼圆" panose="02010509060101010101" pitchFamily="49" charset="-122"/>
                  <a:sym typeface="+mn-ea"/>
                </a:rPr>
                <a:t>景教教义向中华文化靠拢</a:t>
              </a:r>
              <a:endParaRPr lang="zh-CN" altLang="en-US" sz="1100" dirty="0">
                <a:solidFill>
                  <a:schemeClr val="tx1">
                    <a:lumMod val="65000"/>
                    <a:lumOff val="35000"/>
                  </a:schemeClr>
                </a:solidFill>
                <a:latin typeface="幼圆" panose="02010509060101010101" pitchFamily="49" charset="-122"/>
                <a:ea typeface="幼圆" panose="02010509060101010101" pitchFamily="49" charset="-122"/>
                <a:sym typeface="+mn-ea"/>
              </a:endParaRPr>
            </a:p>
          </p:txBody>
        </p:sp>
      </p:grpSp>
      <p:sp>
        <p:nvSpPr>
          <p:cNvPr id="23" name="椭圆 22"/>
          <p:cNvSpPr/>
          <p:nvPr/>
        </p:nvSpPr>
        <p:spPr>
          <a:xfrm>
            <a:off x="6678656" y="3460834"/>
            <a:ext cx="481474" cy="481474"/>
          </a:xfrm>
          <a:prstGeom prst="ellipse">
            <a:avLst/>
          </a:prstGeom>
          <a:solidFill>
            <a:srgbClr val="C7A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bg1"/>
                </a:solidFill>
                <a:latin typeface="新蒂文征明简繁" panose="03000600000000000000" charset="-122"/>
                <a:ea typeface="新蒂文征明简繁" panose="03000600000000000000" charset="-122"/>
              </a:rPr>
              <a:t>贰</a:t>
            </a:r>
            <a:endParaRPr lang="zh-CN" altLang="en-US" sz="1600" dirty="0">
              <a:solidFill>
                <a:schemeClr val="bg1"/>
              </a:solidFill>
              <a:latin typeface="新蒂文征明简繁" panose="03000600000000000000" charset="-122"/>
              <a:ea typeface="新蒂文征明简繁" panose="03000600000000000000" charset="-122"/>
            </a:endParaRPr>
          </a:p>
        </p:txBody>
      </p:sp>
    </p:spTree>
  </p:cSld>
  <p:clrMapOvr>
    <a:masterClrMapping/>
  </p:clrMapOvr>
  <p:transition spd="slow" advTm="45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par>
                                <p:cTn id="15" presetID="12" presetClass="entr" presetSubtype="8" fill="hold" nodeType="with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p:tgtEl>
                                          <p:spTgt spid="46"/>
                                        </p:tgtEl>
                                        <p:attrNameLst>
                                          <p:attrName>ppt_x</p:attrName>
                                        </p:attrNameLst>
                                      </p:cBhvr>
                                      <p:tavLst>
                                        <p:tav tm="0">
                                          <p:val>
                                            <p:strVal val="#ppt_x-#ppt_w*1.125000"/>
                                          </p:val>
                                        </p:tav>
                                        <p:tav tm="100000">
                                          <p:val>
                                            <p:strVal val="#ppt_x"/>
                                          </p:val>
                                        </p:tav>
                                      </p:tavLst>
                                    </p:anim>
                                    <p:animEffect transition="in" filter="wipe(right)">
                                      <p:cBhvr>
                                        <p:cTn id="18" dur="500"/>
                                        <p:tgtEl>
                                          <p:spTgt spid="46"/>
                                        </p:tgtEl>
                                      </p:cBhvr>
                                    </p:animEffect>
                                  </p:childTnLst>
                                </p:cTn>
                              </p:par>
                              <p:par>
                                <p:cTn id="19" presetID="12" presetClass="entr" presetSubtype="1"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p:tgtEl>
                                          <p:spTgt spid="44"/>
                                        </p:tgtEl>
                                        <p:attrNameLst>
                                          <p:attrName>ppt_y</p:attrName>
                                        </p:attrNameLst>
                                      </p:cBhvr>
                                      <p:tavLst>
                                        <p:tav tm="0">
                                          <p:val>
                                            <p:strVal val="#ppt_y-#ppt_h*1.125000"/>
                                          </p:val>
                                        </p:tav>
                                        <p:tav tm="100000">
                                          <p:val>
                                            <p:strVal val="#ppt_y"/>
                                          </p:val>
                                        </p:tav>
                                      </p:tavLst>
                                    </p:anim>
                                    <p:animEffect transition="in" filter="wipe(down)">
                                      <p:cBhvr>
                                        <p:cTn id="22" dur="500"/>
                                        <p:tgtEl>
                                          <p:spTgt spid="44"/>
                                        </p:tgtEl>
                                      </p:cBhvr>
                                    </p:animEffect>
                                  </p:childTnLst>
                                </p:cTn>
                              </p:par>
                              <p:par>
                                <p:cTn id="23" presetID="12" presetClass="entr" presetSubtype="8"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500"/>
                                        <p:tgtEl>
                                          <p:spTgt spid="47"/>
                                        </p:tgtEl>
                                        <p:attrNameLst>
                                          <p:attrName>ppt_x</p:attrName>
                                        </p:attrNameLst>
                                      </p:cBhvr>
                                      <p:tavLst>
                                        <p:tav tm="0">
                                          <p:val>
                                            <p:strVal val="#ppt_x-#ppt_w*1.125000"/>
                                          </p:val>
                                        </p:tav>
                                        <p:tav tm="100000">
                                          <p:val>
                                            <p:strVal val="#ppt_x"/>
                                          </p:val>
                                        </p:tav>
                                      </p:tavLst>
                                    </p:anim>
                                    <p:animEffect transition="in" filter="wipe(right)">
                                      <p:cBhvr>
                                        <p:cTn id="26" dur="500"/>
                                        <p:tgtEl>
                                          <p:spTgt spid="47"/>
                                        </p:tgtEl>
                                      </p:cBhvr>
                                    </p:animEffect>
                                  </p:childTnLst>
                                </p:cTn>
                              </p:par>
                              <p:par>
                                <p:cTn id="27" presetID="12" presetClass="entr" presetSubtype="4" fill="hold" nodeType="withEffect">
                                  <p:stCondLst>
                                    <p:cond delay="0"/>
                                  </p:stCondLst>
                                  <p:childTnLst>
                                    <p:set>
                                      <p:cBhvr>
                                        <p:cTn id="28" dur="1" fill="hold">
                                          <p:stCondLst>
                                            <p:cond delay="0"/>
                                          </p:stCondLst>
                                        </p:cTn>
                                        <p:tgtEl>
                                          <p:spTgt spid="45"/>
                                        </p:tgtEl>
                                        <p:attrNameLst>
                                          <p:attrName>style.visibility</p:attrName>
                                        </p:attrNameLst>
                                      </p:cBhvr>
                                      <p:to>
                                        <p:strVal val="visible"/>
                                      </p:to>
                                    </p:set>
                                    <p:anim calcmode="lin" valueType="num">
                                      <p:cBhvr additive="base">
                                        <p:cTn id="29" dur="500"/>
                                        <p:tgtEl>
                                          <p:spTgt spid="45"/>
                                        </p:tgtEl>
                                        <p:attrNameLst>
                                          <p:attrName>ppt_y</p:attrName>
                                        </p:attrNameLst>
                                      </p:cBhvr>
                                      <p:tavLst>
                                        <p:tav tm="0">
                                          <p:val>
                                            <p:strVal val="#ppt_y+#ppt_h*1.125000"/>
                                          </p:val>
                                        </p:tav>
                                        <p:tav tm="100000">
                                          <p:val>
                                            <p:strVal val="#ppt_y"/>
                                          </p:val>
                                        </p:tav>
                                      </p:tavLst>
                                    </p:anim>
                                    <p:animEffect transition="in" filter="wipe(up)">
                                      <p:cBhvr>
                                        <p:cTn id="30" dur="500"/>
                                        <p:tgtEl>
                                          <p:spTgt spid="45"/>
                                        </p:tgtEl>
                                      </p:cBhvr>
                                    </p:animEffect>
                                  </p:childTnLst>
                                </p:cTn>
                              </p:par>
                            </p:childTnLst>
                          </p:cTn>
                        </p:par>
                        <p:par>
                          <p:cTn id="31" fill="hold">
                            <p:stCondLst>
                              <p:cond delay="1000"/>
                            </p:stCondLst>
                            <p:childTnLst>
                              <p:par>
                                <p:cTn id="32" presetID="53" presetClass="entr" presetSubtype="528"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500" fill="hold"/>
                                        <p:tgtEl>
                                          <p:spTgt spid="13"/>
                                        </p:tgtEl>
                                        <p:attrNameLst>
                                          <p:attrName>ppt_w</p:attrName>
                                        </p:attrNameLst>
                                      </p:cBhvr>
                                      <p:tavLst>
                                        <p:tav tm="0">
                                          <p:val>
                                            <p:fltVal val="0"/>
                                          </p:val>
                                        </p:tav>
                                        <p:tav tm="100000">
                                          <p:val>
                                            <p:strVal val="#ppt_w"/>
                                          </p:val>
                                        </p:tav>
                                      </p:tavLst>
                                    </p:anim>
                                    <p:anim calcmode="lin" valueType="num">
                                      <p:cBhvr>
                                        <p:cTn id="35" dur="500" fill="hold"/>
                                        <p:tgtEl>
                                          <p:spTgt spid="13"/>
                                        </p:tgtEl>
                                        <p:attrNameLst>
                                          <p:attrName>ppt_h</p:attrName>
                                        </p:attrNameLst>
                                      </p:cBhvr>
                                      <p:tavLst>
                                        <p:tav tm="0">
                                          <p:val>
                                            <p:fltVal val="0"/>
                                          </p:val>
                                        </p:tav>
                                        <p:tav tm="100000">
                                          <p:val>
                                            <p:strVal val="#ppt_h"/>
                                          </p:val>
                                        </p:tav>
                                      </p:tavLst>
                                    </p:anim>
                                    <p:animEffect transition="in" filter="fade">
                                      <p:cBhvr>
                                        <p:cTn id="36" dur="500"/>
                                        <p:tgtEl>
                                          <p:spTgt spid="13"/>
                                        </p:tgtEl>
                                      </p:cBhvr>
                                    </p:animEffect>
                                    <p:anim calcmode="lin" valueType="num">
                                      <p:cBhvr>
                                        <p:cTn id="37" dur="500" fill="hold"/>
                                        <p:tgtEl>
                                          <p:spTgt spid="13"/>
                                        </p:tgtEl>
                                        <p:attrNameLst>
                                          <p:attrName>ppt_x</p:attrName>
                                        </p:attrNameLst>
                                      </p:cBhvr>
                                      <p:tavLst>
                                        <p:tav tm="0">
                                          <p:val>
                                            <p:fltVal val="0.5"/>
                                          </p:val>
                                        </p:tav>
                                        <p:tav tm="100000">
                                          <p:val>
                                            <p:strVal val="#ppt_x"/>
                                          </p:val>
                                        </p:tav>
                                      </p:tavLst>
                                    </p:anim>
                                    <p:anim calcmode="lin" valueType="num">
                                      <p:cBhvr>
                                        <p:cTn id="38" dur="500" fill="hold"/>
                                        <p:tgtEl>
                                          <p:spTgt spid="13"/>
                                        </p:tgtEl>
                                        <p:attrNameLst>
                                          <p:attrName>ppt_y</p:attrName>
                                        </p:attrNameLst>
                                      </p:cBhvr>
                                      <p:tavLst>
                                        <p:tav tm="0">
                                          <p:val>
                                            <p:fltVal val="0.5"/>
                                          </p:val>
                                        </p:tav>
                                        <p:tav tm="100000">
                                          <p:val>
                                            <p:strVal val="#ppt_y"/>
                                          </p:val>
                                        </p:tav>
                                      </p:tavLst>
                                    </p:anim>
                                  </p:childTnLst>
                                </p:cTn>
                              </p:par>
                              <p:par>
                                <p:cTn id="39" presetID="53" presetClass="entr" presetSubtype="528"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anim calcmode="lin" valueType="num">
                                      <p:cBhvr>
                                        <p:cTn id="41" dur="500" fill="hold"/>
                                        <p:tgtEl>
                                          <p:spTgt spid="15"/>
                                        </p:tgtEl>
                                        <p:attrNameLst>
                                          <p:attrName>ppt_w</p:attrName>
                                        </p:attrNameLst>
                                      </p:cBhvr>
                                      <p:tavLst>
                                        <p:tav tm="0">
                                          <p:val>
                                            <p:fltVal val="0"/>
                                          </p:val>
                                        </p:tav>
                                        <p:tav tm="100000">
                                          <p:val>
                                            <p:strVal val="#ppt_w"/>
                                          </p:val>
                                        </p:tav>
                                      </p:tavLst>
                                    </p:anim>
                                    <p:anim calcmode="lin" valueType="num">
                                      <p:cBhvr>
                                        <p:cTn id="42" dur="500" fill="hold"/>
                                        <p:tgtEl>
                                          <p:spTgt spid="15"/>
                                        </p:tgtEl>
                                        <p:attrNameLst>
                                          <p:attrName>ppt_h</p:attrName>
                                        </p:attrNameLst>
                                      </p:cBhvr>
                                      <p:tavLst>
                                        <p:tav tm="0">
                                          <p:val>
                                            <p:fltVal val="0"/>
                                          </p:val>
                                        </p:tav>
                                        <p:tav tm="100000">
                                          <p:val>
                                            <p:strVal val="#ppt_h"/>
                                          </p:val>
                                        </p:tav>
                                      </p:tavLst>
                                    </p:anim>
                                    <p:animEffect transition="in" filter="fade">
                                      <p:cBhvr>
                                        <p:cTn id="43" dur="500"/>
                                        <p:tgtEl>
                                          <p:spTgt spid="15"/>
                                        </p:tgtEl>
                                      </p:cBhvr>
                                    </p:animEffect>
                                    <p:anim calcmode="lin" valueType="num">
                                      <p:cBhvr>
                                        <p:cTn id="44" dur="500" fill="hold"/>
                                        <p:tgtEl>
                                          <p:spTgt spid="15"/>
                                        </p:tgtEl>
                                        <p:attrNameLst>
                                          <p:attrName>ppt_x</p:attrName>
                                        </p:attrNameLst>
                                      </p:cBhvr>
                                      <p:tavLst>
                                        <p:tav tm="0">
                                          <p:val>
                                            <p:fltVal val="0.5"/>
                                          </p:val>
                                        </p:tav>
                                        <p:tav tm="100000">
                                          <p:val>
                                            <p:strVal val="#ppt_x"/>
                                          </p:val>
                                        </p:tav>
                                      </p:tavLst>
                                    </p:anim>
                                    <p:anim calcmode="lin" valueType="num">
                                      <p:cBhvr>
                                        <p:cTn id="45" dur="500" fill="hold"/>
                                        <p:tgtEl>
                                          <p:spTgt spid="15"/>
                                        </p:tgtEl>
                                        <p:attrNameLst>
                                          <p:attrName>ppt_y</p:attrName>
                                        </p:attrNameLst>
                                      </p:cBhvr>
                                      <p:tavLst>
                                        <p:tav tm="0">
                                          <p:val>
                                            <p:fltVal val="0.5"/>
                                          </p:val>
                                        </p:tav>
                                        <p:tav tm="100000">
                                          <p:val>
                                            <p:strVal val="#ppt_y"/>
                                          </p:val>
                                        </p:tav>
                                      </p:tavLst>
                                    </p:anim>
                                  </p:childTnLst>
                                </p:cTn>
                              </p:par>
                            </p:childTnLst>
                          </p:cTn>
                        </p:par>
                        <p:par>
                          <p:cTn id="46" fill="hold">
                            <p:stCondLst>
                              <p:cond delay="1500"/>
                            </p:stCondLst>
                            <p:childTnLst>
                              <p:par>
                                <p:cTn id="47" presetID="49" presetClass="entr" presetSubtype="0" decel="10000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p:cTn id="49" dur="500" fill="hold"/>
                                        <p:tgtEl>
                                          <p:spTgt spid="12"/>
                                        </p:tgtEl>
                                        <p:attrNameLst>
                                          <p:attrName>ppt_w</p:attrName>
                                        </p:attrNameLst>
                                      </p:cBhvr>
                                      <p:tavLst>
                                        <p:tav tm="0">
                                          <p:val>
                                            <p:fltVal val="0"/>
                                          </p:val>
                                        </p:tav>
                                        <p:tav tm="100000">
                                          <p:val>
                                            <p:strVal val="#ppt_w"/>
                                          </p:val>
                                        </p:tav>
                                      </p:tavLst>
                                    </p:anim>
                                    <p:anim calcmode="lin" valueType="num">
                                      <p:cBhvr>
                                        <p:cTn id="50" dur="500" fill="hold"/>
                                        <p:tgtEl>
                                          <p:spTgt spid="12"/>
                                        </p:tgtEl>
                                        <p:attrNameLst>
                                          <p:attrName>ppt_h</p:attrName>
                                        </p:attrNameLst>
                                      </p:cBhvr>
                                      <p:tavLst>
                                        <p:tav tm="0">
                                          <p:val>
                                            <p:fltVal val="0"/>
                                          </p:val>
                                        </p:tav>
                                        <p:tav tm="100000">
                                          <p:val>
                                            <p:strVal val="#ppt_h"/>
                                          </p:val>
                                        </p:tav>
                                      </p:tavLst>
                                    </p:anim>
                                    <p:anim calcmode="lin" valueType="num">
                                      <p:cBhvr>
                                        <p:cTn id="51" dur="500" fill="hold"/>
                                        <p:tgtEl>
                                          <p:spTgt spid="12"/>
                                        </p:tgtEl>
                                        <p:attrNameLst>
                                          <p:attrName>style.rotation</p:attrName>
                                        </p:attrNameLst>
                                      </p:cBhvr>
                                      <p:tavLst>
                                        <p:tav tm="0">
                                          <p:val>
                                            <p:fltVal val="360"/>
                                          </p:val>
                                        </p:tav>
                                        <p:tav tm="100000">
                                          <p:val>
                                            <p:fltVal val="0"/>
                                          </p:val>
                                        </p:tav>
                                      </p:tavLst>
                                    </p:anim>
                                    <p:animEffect transition="in" filter="fade">
                                      <p:cBhvr>
                                        <p:cTn id="52" dur="500"/>
                                        <p:tgtEl>
                                          <p:spTgt spid="12"/>
                                        </p:tgtEl>
                                      </p:cBhvr>
                                    </p:animEffect>
                                  </p:childTnLst>
                                </p:cTn>
                              </p:par>
                              <p:par>
                                <p:cTn id="53" presetID="49" presetClass="entr" presetSubtype="0" decel="100000" fill="hold" grpId="0"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p:cTn id="55" dur="500" fill="hold"/>
                                        <p:tgtEl>
                                          <p:spTgt spid="14"/>
                                        </p:tgtEl>
                                        <p:attrNameLst>
                                          <p:attrName>ppt_w</p:attrName>
                                        </p:attrNameLst>
                                      </p:cBhvr>
                                      <p:tavLst>
                                        <p:tav tm="0">
                                          <p:val>
                                            <p:fltVal val="0"/>
                                          </p:val>
                                        </p:tav>
                                        <p:tav tm="100000">
                                          <p:val>
                                            <p:strVal val="#ppt_w"/>
                                          </p:val>
                                        </p:tav>
                                      </p:tavLst>
                                    </p:anim>
                                    <p:anim calcmode="lin" valueType="num">
                                      <p:cBhvr>
                                        <p:cTn id="56" dur="500" fill="hold"/>
                                        <p:tgtEl>
                                          <p:spTgt spid="14"/>
                                        </p:tgtEl>
                                        <p:attrNameLst>
                                          <p:attrName>ppt_h</p:attrName>
                                        </p:attrNameLst>
                                      </p:cBhvr>
                                      <p:tavLst>
                                        <p:tav tm="0">
                                          <p:val>
                                            <p:fltVal val="0"/>
                                          </p:val>
                                        </p:tav>
                                        <p:tav tm="100000">
                                          <p:val>
                                            <p:strVal val="#ppt_h"/>
                                          </p:val>
                                        </p:tav>
                                      </p:tavLst>
                                    </p:anim>
                                    <p:anim calcmode="lin" valueType="num">
                                      <p:cBhvr>
                                        <p:cTn id="57" dur="500" fill="hold"/>
                                        <p:tgtEl>
                                          <p:spTgt spid="14"/>
                                        </p:tgtEl>
                                        <p:attrNameLst>
                                          <p:attrName>style.rotation</p:attrName>
                                        </p:attrNameLst>
                                      </p:cBhvr>
                                      <p:tavLst>
                                        <p:tav tm="0">
                                          <p:val>
                                            <p:fltVal val="360"/>
                                          </p:val>
                                        </p:tav>
                                        <p:tav tm="100000">
                                          <p:val>
                                            <p:fltVal val="0"/>
                                          </p:val>
                                        </p:tav>
                                      </p:tavLst>
                                    </p:anim>
                                    <p:animEffect transition="in" filter="fade">
                                      <p:cBhvr>
                                        <p:cTn id="58" dur="500"/>
                                        <p:tgtEl>
                                          <p:spTgt spid="14"/>
                                        </p:tgtEl>
                                      </p:cBhvr>
                                    </p:animEffect>
                                  </p:childTnLst>
                                </p:cTn>
                              </p:par>
                            </p:childTnLst>
                          </p:cTn>
                        </p:par>
                        <p:par>
                          <p:cTn id="59" fill="hold">
                            <p:stCondLst>
                              <p:cond delay="2000"/>
                            </p:stCondLst>
                            <p:childTnLst>
                              <p:par>
                                <p:cTn id="60" presetID="38" presetClass="entr" presetSubtype="0" accel="50000" fill="hold" grpId="0" nodeType="afterEffect">
                                  <p:stCondLst>
                                    <p:cond delay="0"/>
                                  </p:stCondLst>
                                  <p:iterate type="lt">
                                    <p:tmPct val="50000"/>
                                  </p:iterate>
                                  <p:childTnLst>
                                    <p:set>
                                      <p:cBhvr>
                                        <p:cTn id="61" dur="1" fill="hold">
                                          <p:stCondLst>
                                            <p:cond delay="0"/>
                                          </p:stCondLst>
                                        </p:cTn>
                                        <p:tgtEl>
                                          <p:spTgt spid="19"/>
                                        </p:tgtEl>
                                        <p:attrNameLst>
                                          <p:attrName>style.visibility</p:attrName>
                                        </p:attrNameLst>
                                      </p:cBhvr>
                                      <p:to>
                                        <p:strVal val="visible"/>
                                      </p:to>
                                    </p:set>
                                    <p:set>
                                      <p:cBhvr>
                                        <p:cTn id="62" dur="227" fill="hold">
                                          <p:stCondLst>
                                            <p:cond delay="0"/>
                                          </p:stCondLst>
                                        </p:cTn>
                                        <p:tgtEl>
                                          <p:spTgt spid="19"/>
                                        </p:tgtEl>
                                        <p:attrNameLst>
                                          <p:attrName>style.rotation</p:attrName>
                                        </p:attrNameLst>
                                      </p:cBhvr>
                                      <p:to>
                                        <p:strVal val="-45.0"/>
                                      </p:to>
                                    </p:set>
                                    <p:anim calcmode="lin" valueType="num">
                                      <p:cBhvr>
                                        <p:cTn id="63" dur="227" fill="hold">
                                          <p:stCondLst>
                                            <p:cond delay="227"/>
                                          </p:stCondLst>
                                        </p:cTn>
                                        <p:tgtEl>
                                          <p:spTgt spid="19"/>
                                        </p:tgtEl>
                                        <p:attrNameLst>
                                          <p:attrName>style.rotation</p:attrName>
                                        </p:attrNameLst>
                                      </p:cBhvr>
                                      <p:tavLst>
                                        <p:tav tm="0">
                                          <p:val>
                                            <p:fltVal val="-45"/>
                                          </p:val>
                                        </p:tav>
                                        <p:tav tm="69900">
                                          <p:val>
                                            <p:fltVal val="45"/>
                                          </p:val>
                                        </p:tav>
                                        <p:tav tm="100000">
                                          <p:val>
                                            <p:fltVal val="0"/>
                                          </p:val>
                                        </p:tav>
                                      </p:tavLst>
                                    </p:anim>
                                    <p:anim calcmode="lin" valueType="num">
                                      <p:cBhvr>
                                        <p:cTn id="64" dur="227" fill="hold">
                                          <p:stCondLst>
                                            <p:cond delay="0"/>
                                          </p:stCondLst>
                                        </p:cTn>
                                        <p:tgtEl>
                                          <p:spTgt spid="19"/>
                                        </p:tgtEl>
                                        <p:attrNameLst>
                                          <p:attrName>ppt_y</p:attrName>
                                        </p:attrNameLst>
                                      </p:cBhvr>
                                      <p:tavLst>
                                        <p:tav tm="0">
                                          <p:val>
                                            <p:strVal val="#ppt_y-1"/>
                                          </p:val>
                                        </p:tav>
                                        <p:tav tm="100000">
                                          <p:val>
                                            <p:strVal val="#ppt_y-(0.354*#ppt_w-0.172*#ppt_h)"/>
                                          </p:val>
                                        </p:tav>
                                      </p:tavLst>
                                    </p:anim>
                                    <p:anim calcmode="lin" valueType="num">
                                      <p:cBhvr>
                                        <p:cTn id="65" dur="78" decel="50000" autoRev="1" fill="hold">
                                          <p:stCondLst>
                                            <p:cond delay="227"/>
                                          </p:stCondLst>
                                        </p:cTn>
                                        <p:tgtEl>
                                          <p:spTgt spid="19"/>
                                        </p:tgtEl>
                                        <p:attrNameLst>
                                          <p:attrName>ppt_y</p:attrName>
                                        </p:attrNameLst>
                                      </p:cBhvr>
                                      <p:tavLst>
                                        <p:tav tm="0">
                                          <p:val>
                                            <p:strVal val="#ppt_y-(0.354*#ppt_w-0.172*#ppt_h)"/>
                                          </p:val>
                                        </p:tav>
                                        <p:tav tm="100000">
                                          <p:val>
                                            <p:strVal val="#ppt_y-(0.354*#ppt_w-0.172*#ppt_h)-#ppt_h/2"/>
                                          </p:val>
                                        </p:tav>
                                      </p:tavLst>
                                    </p:anim>
                                    <p:anim calcmode="lin" valueType="num">
                                      <p:cBhvr>
                                        <p:cTn id="66" dur="68" fill="hold">
                                          <p:stCondLst>
                                            <p:cond delay="432"/>
                                          </p:stCondLst>
                                        </p:cTn>
                                        <p:tgtEl>
                                          <p:spTgt spid="19"/>
                                        </p:tgtEl>
                                        <p:attrNameLst>
                                          <p:attrName>ppt_y</p:attrName>
                                        </p:attrNameLst>
                                      </p:cBhvr>
                                      <p:tavLst>
                                        <p:tav tm="0">
                                          <p:val>
                                            <p:strVal val="#ppt_y-(0.354*#ppt_w-0.172*#ppt_h)"/>
                                          </p:val>
                                        </p:tav>
                                        <p:tav tm="100000">
                                          <p:val>
                                            <p:strVal val="#ppt_y"/>
                                          </p:val>
                                        </p:tav>
                                      </p:tavLst>
                                    </p:anim>
                                  </p:childTnLst>
                                </p:cTn>
                              </p:par>
                              <p:par>
                                <p:cTn id="67" presetID="38" presetClass="entr" presetSubtype="0" accel="50000" fill="hold" grpId="0" nodeType="withEffect">
                                  <p:stCondLst>
                                    <p:cond delay="0"/>
                                  </p:stCondLst>
                                  <p:iterate type="lt">
                                    <p:tmPct val="50000"/>
                                  </p:iterate>
                                  <p:childTnLst>
                                    <p:set>
                                      <p:cBhvr>
                                        <p:cTn id="68" dur="1" fill="hold">
                                          <p:stCondLst>
                                            <p:cond delay="0"/>
                                          </p:stCondLst>
                                        </p:cTn>
                                        <p:tgtEl>
                                          <p:spTgt spid="23"/>
                                        </p:tgtEl>
                                        <p:attrNameLst>
                                          <p:attrName>style.visibility</p:attrName>
                                        </p:attrNameLst>
                                      </p:cBhvr>
                                      <p:to>
                                        <p:strVal val="visible"/>
                                      </p:to>
                                    </p:set>
                                    <p:set>
                                      <p:cBhvr>
                                        <p:cTn id="69" dur="227" fill="hold">
                                          <p:stCondLst>
                                            <p:cond delay="0"/>
                                          </p:stCondLst>
                                        </p:cTn>
                                        <p:tgtEl>
                                          <p:spTgt spid="23"/>
                                        </p:tgtEl>
                                        <p:attrNameLst>
                                          <p:attrName>style.rotation</p:attrName>
                                        </p:attrNameLst>
                                      </p:cBhvr>
                                      <p:to>
                                        <p:strVal val="-45.0"/>
                                      </p:to>
                                    </p:set>
                                    <p:anim calcmode="lin" valueType="num">
                                      <p:cBhvr>
                                        <p:cTn id="70" dur="227" fill="hold">
                                          <p:stCondLst>
                                            <p:cond delay="227"/>
                                          </p:stCondLst>
                                        </p:cTn>
                                        <p:tgtEl>
                                          <p:spTgt spid="23"/>
                                        </p:tgtEl>
                                        <p:attrNameLst>
                                          <p:attrName>style.rotation</p:attrName>
                                        </p:attrNameLst>
                                      </p:cBhvr>
                                      <p:tavLst>
                                        <p:tav tm="0">
                                          <p:val>
                                            <p:fltVal val="-45"/>
                                          </p:val>
                                        </p:tav>
                                        <p:tav tm="69900">
                                          <p:val>
                                            <p:fltVal val="45"/>
                                          </p:val>
                                        </p:tav>
                                        <p:tav tm="100000">
                                          <p:val>
                                            <p:fltVal val="0"/>
                                          </p:val>
                                        </p:tav>
                                      </p:tavLst>
                                    </p:anim>
                                    <p:anim calcmode="lin" valueType="num">
                                      <p:cBhvr>
                                        <p:cTn id="71" dur="227" fill="hold">
                                          <p:stCondLst>
                                            <p:cond delay="0"/>
                                          </p:stCondLst>
                                        </p:cTn>
                                        <p:tgtEl>
                                          <p:spTgt spid="23"/>
                                        </p:tgtEl>
                                        <p:attrNameLst>
                                          <p:attrName>ppt_y</p:attrName>
                                        </p:attrNameLst>
                                      </p:cBhvr>
                                      <p:tavLst>
                                        <p:tav tm="0">
                                          <p:val>
                                            <p:strVal val="#ppt_y-1"/>
                                          </p:val>
                                        </p:tav>
                                        <p:tav tm="100000">
                                          <p:val>
                                            <p:strVal val="#ppt_y-(0.354*#ppt_w-0.172*#ppt_h)"/>
                                          </p:val>
                                        </p:tav>
                                      </p:tavLst>
                                    </p:anim>
                                    <p:anim calcmode="lin" valueType="num">
                                      <p:cBhvr>
                                        <p:cTn id="72" dur="78" decel="50000" autoRev="1" fill="hold">
                                          <p:stCondLst>
                                            <p:cond delay="227"/>
                                          </p:stCondLst>
                                        </p:cTn>
                                        <p:tgtEl>
                                          <p:spTgt spid="23"/>
                                        </p:tgtEl>
                                        <p:attrNameLst>
                                          <p:attrName>ppt_y</p:attrName>
                                        </p:attrNameLst>
                                      </p:cBhvr>
                                      <p:tavLst>
                                        <p:tav tm="0">
                                          <p:val>
                                            <p:strVal val="#ppt_y-(0.354*#ppt_w-0.172*#ppt_h)"/>
                                          </p:val>
                                        </p:tav>
                                        <p:tav tm="100000">
                                          <p:val>
                                            <p:strVal val="#ppt_y-(0.354*#ppt_w-0.172*#ppt_h)-#ppt_h/2"/>
                                          </p:val>
                                        </p:tav>
                                      </p:tavLst>
                                    </p:anim>
                                    <p:anim calcmode="lin" valueType="num">
                                      <p:cBhvr>
                                        <p:cTn id="73" dur="68" fill="hold">
                                          <p:stCondLst>
                                            <p:cond delay="432"/>
                                          </p:stCondLst>
                                        </p:cTn>
                                        <p:tgtEl>
                                          <p:spTgt spid="23"/>
                                        </p:tgtEl>
                                        <p:attrNameLst>
                                          <p:attrName>ppt_y</p:attrName>
                                        </p:attrNameLst>
                                      </p:cBhvr>
                                      <p:tavLst>
                                        <p:tav tm="0">
                                          <p:val>
                                            <p:strVal val="#ppt_y-(0.354*#ppt_w-0.172*#ppt_h)"/>
                                          </p:val>
                                        </p:tav>
                                        <p:tav tm="100000">
                                          <p:val>
                                            <p:strVal val="#ppt_y"/>
                                          </p:val>
                                        </p:tav>
                                      </p:tavLst>
                                    </p:anim>
                                  </p:childTnLst>
                                </p:cTn>
                              </p:par>
                            </p:childTnLst>
                          </p:cTn>
                        </p:par>
                        <p:par>
                          <p:cTn id="74" fill="hold">
                            <p:stCondLst>
                              <p:cond delay="1500"/>
                            </p:stCondLst>
                            <p:childTnLst>
                              <p:par>
                                <p:cTn id="75" presetID="12" presetClass="entr" presetSubtype="8" fill="hold" nodeType="afterEffect">
                                  <p:stCondLst>
                                    <p:cond delay="0"/>
                                  </p:stCondLst>
                                  <p:childTnLst>
                                    <p:set>
                                      <p:cBhvr>
                                        <p:cTn id="76" dur="1" fill="hold">
                                          <p:stCondLst>
                                            <p:cond delay="0"/>
                                          </p:stCondLst>
                                        </p:cTn>
                                        <p:tgtEl>
                                          <p:spTgt spid="16"/>
                                        </p:tgtEl>
                                        <p:attrNameLst>
                                          <p:attrName>style.visibility</p:attrName>
                                        </p:attrNameLst>
                                      </p:cBhvr>
                                      <p:to>
                                        <p:strVal val="visible"/>
                                      </p:to>
                                    </p:set>
                                    <p:anim calcmode="lin" valueType="num">
                                      <p:cBhvr additive="base">
                                        <p:cTn id="77" dur="500"/>
                                        <p:tgtEl>
                                          <p:spTgt spid="16"/>
                                        </p:tgtEl>
                                        <p:attrNameLst>
                                          <p:attrName>ppt_x</p:attrName>
                                        </p:attrNameLst>
                                      </p:cBhvr>
                                      <p:tavLst>
                                        <p:tav tm="0">
                                          <p:val>
                                            <p:strVal val="#ppt_x-#ppt_w*1.125000"/>
                                          </p:val>
                                        </p:tav>
                                        <p:tav tm="100000">
                                          <p:val>
                                            <p:strVal val="#ppt_x"/>
                                          </p:val>
                                        </p:tav>
                                      </p:tavLst>
                                    </p:anim>
                                    <p:animEffect transition="in" filter="wipe(right)">
                                      <p:cBhvr>
                                        <p:cTn id="78" dur="500"/>
                                        <p:tgtEl>
                                          <p:spTgt spid="16"/>
                                        </p:tgtEl>
                                      </p:cBhvr>
                                    </p:animEffect>
                                  </p:childTnLst>
                                </p:cTn>
                              </p:par>
                              <p:par>
                                <p:cTn id="79" presetID="12" presetClass="entr" presetSubtype="2" fill="hold" nodeType="withEffect">
                                  <p:stCondLst>
                                    <p:cond delay="0"/>
                                  </p:stCondLst>
                                  <p:childTnLst>
                                    <p:set>
                                      <p:cBhvr>
                                        <p:cTn id="80" dur="1" fill="hold">
                                          <p:stCondLst>
                                            <p:cond delay="0"/>
                                          </p:stCondLst>
                                        </p:cTn>
                                        <p:tgtEl>
                                          <p:spTgt spid="20"/>
                                        </p:tgtEl>
                                        <p:attrNameLst>
                                          <p:attrName>style.visibility</p:attrName>
                                        </p:attrNameLst>
                                      </p:cBhvr>
                                      <p:to>
                                        <p:strVal val="visible"/>
                                      </p:to>
                                    </p:set>
                                    <p:anim calcmode="lin" valueType="num">
                                      <p:cBhvr additive="base">
                                        <p:cTn id="81" dur="500"/>
                                        <p:tgtEl>
                                          <p:spTgt spid="20"/>
                                        </p:tgtEl>
                                        <p:attrNameLst>
                                          <p:attrName>ppt_x</p:attrName>
                                        </p:attrNameLst>
                                      </p:cBhvr>
                                      <p:tavLst>
                                        <p:tav tm="0">
                                          <p:val>
                                            <p:strVal val="#ppt_x+#ppt_w*1.125000"/>
                                          </p:val>
                                        </p:tav>
                                        <p:tav tm="100000">
                                          <p:val>
                                            <p:strVal val="#ppt_x"/>
                                          </p:val>
                                        </p:tav>
                                      </p:tavLst>
                                    </p:anim>
                                    <p:animEffect transition="in" filter="wipe(left)">
                                      <p:cBhvr>
                                        <p:cTn id="8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3" grpId="0" animBg="1"/>
      <p:bldP spid="12" grpId="0" animBg="1"/>
      <p:bldP spid="14" grpId="0" animBg="1"/>
      <p:bldP spid="19" grpId="0" animBg="1"/>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90171" y="-565150"/>
            <a:ext cx="7398355" cy="7423150"/>
            <a:chOff x="2390171" y="-565150"/>
            <a:chExt cx="7398355" cy="7423150"/>
          </a:xfrm>
        </p:grpSpPr>
        <p:grpSp>
          <p:nvGrpSpPr>
            <p:cNvPr id="28" name="组合 27"/>
            <p:cNvGrpSpPr/>
            <p:nvPr/>
          </p:nvGrpSpPr>
          <p:grpSpPr>
            <a:xfrm>
              <a:off x="2416175" y="-565150"/>
              <a:ext cx="7359651" cy="7423150"/>
              <a:chOff x="2571749" y="573184"/>
              <a:chExt cx="7359651" cy="6328006"/>
            </a:xfrm>
          </p:grpSpPr>
          <p:sp>
            <p:nvSpPr>
              <p:cNvPr id="30" name="矩形 29"/>
              <p:cNvSpPr/>
              <p:nvPr/>
            </p:nvSpPr>
            <p:spPr>
              <a:xfrm>
                <a:off x="2571749" y="1069677"/>
                <a:ext cx="7359651" cy="5831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31" name="图形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71749" y="573184"/>
                <a:ext cx="7359651" cy="6328005"/>
              </a:xfrm>
              <a:prstGeom prst="rect">
                <a:avLst/>
              </a:prstGeom>
            </p:spPr>
          </p:pic>
        </p:grpSp>
        <p:pic>
          <p:nvPicPr>
            <p:cNvPr id="39" name="Janice"/>
            <p:cNvPicPr>
              <a:picLocks noChangeAspect="1"/>
            </p:cNvPicPr>
            <p:nvPr/>
          </p:nvPicPr>
          <p:blipFill>
            <a:blip r:embed="rId3" cstate="screen"/>
            <a:stretch>
              <a:fillRect/>
            </a:stretch>
          </p:blipFill>
          <p:spPr>
            <a:xfrm rot="5400000">
              <a:off x="2404961" y="-14790"/>
              <a:ext cx="1177664" cy="1207244"/>
            </a:xfrm>
            <a:prstGeom prst="rect">
              <a:avLst/>
            </a:prstGeom>
          </p:spPr>
        </p:pic>
        <p:pic>
          <p:nvPicPr>
            <p:cNvPr id="40" name="Janice"/>
            <p:cNvPicPr>
              <a:picLocks noChangeAspect="1"/>
            </p:cNvPicPr>
            <p:nvPr/>
          </p:nvPicPr>
          <p:blipFill>
            <a:blip r:embed="rId3" cstate="screen"/>
            <a:stretch>
              <a:fillRect/>
            </a:stretch>
          </p:blipFill>
          <p:spPr>
            <a:xfrm rot="16200000" flipH="1">
              <a:off x="8596072" y="21795"/>
              <a:ext cx="1177664" cy="1207244"/>
            </a:xfrm>
            <a:prstGeom prst="rect">
              <a:avLst/>
            </a:prstGeom>
          </p:spPr>
        </p:pic>
        <p:sp>
          <p:nvSpPr>
            <p:cNvPr id="43" name="文本框 42"/>
            <p:cNvSpPr txBox="1"/>
            <p:nvPr/>
          </p:nvSpPr>
          <p:spPr>
            <a:xfrm>
              <a:off x="3761406" y="130307"/>
              <a:ext cx="1941000" cy="769441"/>
            </a:xfrm>
            <a:prstGeom prst="rect">
              <a:avLst/>
            </a:prstGeom>
            <a:noFill/>
          </p:spPr>
          <p:txBody>
            <a:bodyPr wrap="square" rtlCol="0">
              <a:spAutoFit/>
            </a:bodyPr>
            <a:lstStyle/>
            <a:p>
              <a:pPr algn="ctr"/>
              <a:r>
                <a:rPr lang="zh-CN" altLang="en-US" sz="4400" dirty="0">
                  <a:solidFill>
                    <a:srgbClr val="B1865A"/>
                  </a:solidFill>
                  <a:latin typeface="方正舒体" panose="02010601030101010101" pitchFamily="2" charset="-122"/>
                  <a:ea typeface="方正舒体" panose="02010601030101010101" pitchFamily="2" charset="-122"/>
                </a:rPr>
                <a:t>总结</a:t>
              </a:r>
              <a:endParaRPr lang="zh-CN" altLang="en-US" sz="4400" dirty="0">
                <a:solidFill>
                  <a:srgbClr val="B1865A"/>
                </a:solidFill>
                <a:latin typeface="方正舒体" panose="02010601030101010101" pitchFamily="2" charset="-122"/>
                <a:ea typeface="方正舒体" panose="02010601030101010101" pitchFamily="2" charset="-122"/>
              </a:endParaRPr>
            </a:p>
          </p:txBody>
        </p:sp>
        <p:cxnSp>
          <p:nvCxnSpPr>
            <p:cNvPr id="44" name="PA_直接连接符 44"/>
            <p:cNvCxnSpPr/>
            <p:nvPr>
              <p:custDataLst>
                <p:tags r:id="rId4"/>
              </p:custDataLst>
            </p:nvPr>
          </p:nvCxnSpPr>
          <p:spPr>
            <a:xfrm rot="16200000" flipH="1">
              <a:off x="4264724" y="396656"/>
              <a:ext cx="325545"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5" name="PA_直接连接符 44"/>
            <p:cNvCxnSpPr/>
            <p:nvPr>
              <p:custDataLst>
                <p:tags r:id="rId5"/>
              </p:custDataLst>
            </p:nvPr>
          </p:nvCxnSpPr>
          <p:spPr>
            <a:xfrm rot="16200000" flipH="1">
              <a:off x="4879463" y="734939"/>
              <a:ext cx="325546"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6" name="PA_直接连接符 44"/>
            <p:cNvCxnSpPr/>
            <p:nvPr>
              <p:custDataLst>
                <p:tags r:id="rId6"/>
              </p:custDataLst>
            </p:nvPr>
          </p:nvCxnSpPr>
          <p:spPr>
            <a:xfrm>
              <a:off x="4373295" y="263927"/>
              <a:ext cx="391235"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7" name="PA_直接连接符 44"/>
            <p:cNvCxnSpPr/>
            <p:nvPr>
              <p:custDataLst>
                <p:tags r:id="rId7"/>
              </p:custDataLst>
            </p:nvPr>
          </p:nvCxnSpPr>
          <p:spPr>
            <a:xfrm>
              <a:off x="4732779" y="866797"/>
              <a:ext cx="355389"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sp>
          <p:nvSpPr>
            <p:cNvPr id="25" name="MH_Text_3"/>
            <p:cNvSpPr txBox="1"/>
            <p:nvPr>
              <p:custDataLst>
                <p:tags r:id="rId8"/>
              </p:custDataLst>
            </p:nvPr>
          </p:nvSpPr>
          <p:spPr>
            <a:xfrm>
              <a:off x="3859605" y="1677763"/>
              <a:ext cx="4721677" cy="3800035"/>
            </a:xfrm>
            <a:prstGeom prst="rect">
              <a:avLst/>
            </a:prstGeom>
            <a:noFill/>
          </p:spPr>
          <p:txBody>
            <a:bodyPr wrap="square" lIns="90000" tIns="46800" rIns="90000" rtlCol="0" anchor="t" anchorCtr="0">
              <a:noAutofit/>
            </a:bodyPr>
            <a:lstStyle/>
            <a:p>
              <a:pPr indent="266700" algn="just"/>
              <a:r>
                <a:rPr lang="zh-CN" altLang="zh-CN" kern="100" dirty="0">
                  <a:effectLst/>
                  <a:latin typeface="Calibri" panose="020F0502020204030204" pitchFamily="34" charset="0"/>
                  <a:ea typeface="宋体" pitchFamily="2" charset="-122"/>
                  <a:cs typeface="Times New Roman" panose="02020603050405020304" pitchFamily="18" charset="0"/>
                </a:rPr>
                <a:t>《景教碑》</a:t>
              </a:r>
              <a:r>
                <a:rPr lang="zh-CN" altLang="en-US" kern="100" dirty="0">
                  <a:effectLst/>
                  <a:latin typeface="Calibri" panose="020F0502020204030204" pitchFamily="34" charset="0"/>
                  <a:ea typeface="宋体" pitchFamily="2" charset="-122"/>
                  <a:cs typeface="Times New Roman" panose="02020603050405020304" pitchFamily="18" charset="0"/>
                </a:rPr>
                <a:t>及其他艺术都是</a:t>
              </a:r>
              <a:r>
                <a:rPr lang="zh-CN" altLang="zh-CN" kern="100" dirty="0">
                  <a:effectLst/>
                  <a:latin typeface="Calibri" panose="020F0502020204030204" pitchFamily="34" charset="0"/>
                  <a:ea typeface="宋体" pitchFamily="2" charset="-122"/>
                  <a:cs typeface="Times New Roman" panose="02020603050405020304" pitchFamily="18" charset="0"/>
                </a:rPr>
                <a:t>作为研究基督教传教史、教会史的珍贵资料</a:t>
              </a:r>
              <a:r>
                <a:rPr lang="zh-CN" altLang="en-US" kern="100" dirty="0">
                  <a:effectLst/>
                  <a:latin typeface="Calibri" panose="020F0502020204030204" pitchFamily="34" charset="0"/>
                  <a:ea typeface="宋体" pitchFamily="2" charset="-122"/>
                  <a:cs typeface="Times New Roman" panose="02020603050405020304" pitchFamily="18" charset="0"/>
                </a:rPr>
                <a:t>，</a:t>
              </a:r>
              <a:r>
                <a:rPr lang="zh-CN" altLang="zh-CN" kern="100" dirty="0">
                  <a:effectLst/>
                  <a:latin typeface="Calibri" panose="020F0502020204030204" pitchFamily="34" charset="0"/>
                  <a:ea typeface="宋体" pitchFamily="2" charset="-122"/>
                  <a:cs typeface="Times New Roman" panose="02020603050405020304" pitchFamily="18" charset="0"/>
                </a:rPr>
                <a:t>是东西方两大文明交流、碰撞的见证。</a:t>
              </a:r>
              <a:endParaRPr lang="zh-CN" altLang="zh-CN" kern="100" dirty="0">
                <a:effectLst/>
                <a:latin typeface="Calibri" panose="020F0502020204030204" pitchFamily="34" charset="0"/>
                <a:ea typeface="宋体" pitchFamily="2" charset="-122"/>
                <a:cs typeface="Times New Roman" panose="02020603050405020304" pitchFamily="18" charset="0"/>
              </a:endParaRPr>
            </a:p>
            <a:p>
              <a:pPr indent="266700" algn="just"/>
              <a:r>
                <a:rPr lang="zh-CN" altLang="zh-CN" kern="100" dirty="0">
                  <a:effectLst/>
                  <a:latin typeface="Calibri" panose="020F0502020204030204" pitchFamily="34" charset="0"/>
                  <a:ea typeface="宋体" pitchFamily="2" charset="-122"/>
                  <a:cs typeface="Times New Roman" panose="02020603050405020304" pitchFamily="18" charset="0"/>
                </a:rPr>
                <a:t>《景教碑》是世界文化的重要组成部分，是古丝绸之路上中西文化交流融汇的代表。它体现了景教在华的社会地位、立教姿态和传习特点，从侧面描绘了中国历史上大唐盛世的繁华和辉煌，见证了中国自古对外来文化开放和包容的广博胸怀。</a:t>
              </a:r>
              <a:r>
                <a:rPr lang="zh-CN" altLang="en-US" kern="100" dirty="0">
                  <a:latin typeface="Calibri" panose="020F0502020204030204" pitchFamily="34" charset="0"/>
                  <a:ea typeface="宋体" pitchFamily="2" charset="-122"/>
                  <a:cs typeface="Times New Roman" panose="02020603050405020304" pitchFamily="18" charset="0"/>
                </a:rPr>
                <a:t>它们</a:t>
              </a:r>
              <a:r>
                <a:rPr lang="zh-CN" altLang="zh-CN" kern="100" dirty="0">
                  <a:effectLst/>
                  <a:latin typeface="Calibri" panose="020F0502020204030204" pitchFamily="34" charset="0"/>
                  <a:ea typeface="宋体" pitchFamily="2" charset="-122"/>
                  <a:cs typeface="Times New Roman" panose="02020603050405020304" pitchFamily="18" charset="0"/>
                </a:rPr>
                <a:t>历经风吹雨淋、几经沉浮，终而</a:t>
              </a:r>
              <a:r>
                <a:rPr lang="zh-CN" altLang="en-US" kern="100" dirty="0">
                  <a:effectLst/>
                  <a:latin typeface="Calibri" panose="020F0502020204030204" pitchFamily="34" charset="0"/>
                  <a:ea typeface="宋体" pitchFamily="2" charset="-122"/>
                  <a:cs typeface="Times New Roman" panose="02020603050405020304" pitchFamily="18" charset="0"/>
                </a:rPr>
                <a:t>不朽</a:t>
              </a:r>
              <a:r>
                <a:rPr lang="zh-CN" altLang="zh-CN" kern="100" dirty="0">
                  <a:effectLst/>
                  <a:latin typeface="Calibri" panose="020F0502020204030204" pitchFamily="34" charset="0"/>
                  <a:ea typeface="宋体" pitchFamily="2" charset="-122"/>
                  <a:cs typeface="Times New Roman" panose="02020603050405020304" pitchFamily="18" charset="0"/>
                </a:rPr>
                <a:t>，无时无刻不在向过往的游客诉说着它的传奇经历和历史所赋予的重要角色。</a:t>
              </a:r>
              <a:endParaRPr lang="zh-CN" altLang="zh-CN" kern="100" dirty="0">
                <a:effectLst/>
                <a:latin typeface="Calibri" panose="020F0502020204030204" pitchFamily="34" charset="0"/>
                <a:ea typeface="宋体" pitchFamily="2" charset="-122"/>
                <a:cs typeface="Times New Roman" panose="02020603050405020304" pitchFamily="18" charset="0"/>
              </a:endParaRPr>
            </a:p>
          </p:txBody>
        </p:sp>
      </p:grpSp>
      <p:pic>
        <p:nvPicPr>
          <p:cNvPr id="29" name="PA_图片 37"/>
          <p:cNvPicPr>
            <a:picLocks noChangeAspect="1"/>
          </p:cNvPicPr>
          <p:nvPr/>
        </p:nvPicPr>
        <p:blipFill>
          <a:blip r:embed="rId9"/>
          <a:stretch>
            <a:fillRect/>
          </a:stretch>
        </p:blipFill>
        <p:spPr>
          <a:xfrm rot="5400000">
            <a:off x="5773039" y="2587665"/>
            <a:ext cx="645923" cy="7959187"/>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0 1.11111E-6 L 0 -1.01042 " pathEditMode="relative" rAng="0" ptsTypes="AA">
                                      <p:cBhvr>
                                        <p:cTn id="6" dur="1000" fill="hold"/>
                                        <p:tgtEl>
                                          <p:spTgt spid="29"/>
                                        </p:tgtEl>
                                        <p:attrNameLst>
                                          <p:attrName>ppt_x</p:attrName>
                                          <p:attrName>ppt_y</p:attrName>
                                        </p:attrNameLst>
                                      </p:cBhvr>
                                      <p:rCtr x="0" y="-50532"/>
                                    </p:animMotion>
                                  </p:childTnLst>
                                </p:cTn>
                              </p:par>
                              <p:par>
                                <p:cTn id="7" presetID="22" presetClass="exit" presetSubtype="4" fill="hold" nodeType="withEffect">
                                  <p:stCondLst>
                                    <p:cond delay="100"/>
                                  </p:stCondLst>
                                  <p:childTnLst>
                                    <p:animEffect transition="out" filter="wipe(down)">
                                      <p:cBhvr>
                                        <p:cTn id="8" dur="750"/>
                                        <p:tgtEl>
                                          <p:spTgt spid="2"/>
                                        </p:tgtEl>
                                      </p:cBhvr>
                                    </p:animEffect>
                                    <p:set>
                                      <p:cBhvr>
                                        <p:cTn id="9" dur="1" fill="hold">
                                          <p:stCondLst>
                                            <p:cond delay="7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90171" y="-565150"/>
            <a:ext cx="7398355" cy="7423150"/>
            <a:chOff x="2390171" y="-565150"/>
            <a:chExt cx="7398355" cy="7423150"/>
          </a:xfrm>
        </p:grpSpPr>
        <p:grpSp>
          <p:nvGrpSpPr>
            <p:cNvPr id="28" name="组合 27"/>
            <p:cNvGrpSpPr/>
            <p:nvPr/>
          </p:nvGrpSpPr>
          <p:grpSpPr>
            <a:xfrm>
              <a:off x="2416175" y="-565150"/>
              <a:ext cx="7359651" cy="7423150"/>
              <a:chOff x="2571749" y="573184"/>
              <a:chExt cx="7359651" cy="6328006"/>
            </a:xfrm>
          </p:grpSpPr>
          <p:sp>
            <p:nvSpPr>
              <p:cNvPr id="30" name="矩形 29"/>
              <p:cNvSpPr/>
              <p:nvPr/>
            </p:nvSpPr>
            <p:spPr>
              <a:xfrm>
                <a:off x="2571749" y="1069677"/>
                <a:ext cx="7359651" cy="5831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31" name="图形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71749" y="573184"/>
                <a:ext cx="7359651" cy="6328005"/>
              </a:xfrm>
              <a:prstGeom prst="rect">
                <a:avLst/>
              </a:prstGeom>
            </p:spPr>
          </p:pic>
        </p:grpSp>
        <p:pic>
          <p:nvPicPr>
            <p:cNvPr id="39" name="Janice"/>
            <p:cNvPicPr>
              <a:picLocks noChangeAspect="1"/>
            </p:cNvPicPr>
            <p:nvPr/>
          </p:nvPicPr>
          <p:blipFill>
            <a:blip r:embed="rId3" cstate="screen"/>
            <a:stretch>
              <a:fillRect/>
            </a:stretch>
          </p:blipFill>
          <p:spPr>
            <a:xfrm rot="5400000">
              <a:off x="2404961" y="-14790"/>
              <a:ext cx="1177664" cy="1207244"/>
            </a:xfrm>
            <a:prstGeom prst="rect">
              <a:avLst/>
            </a:prstGeom>
          </p:spPr>
        </p:pic>
        <p:pic>
          <p:nvPicPr>
            <p:cNvPr id="40" name="Janice"/>
            <p:cNvPicPr>
              <a:picLocks noChangeAspect="1"/>
            </p:cNvPicPr>
            <p:nvPr/>
          </p:nvPicPr>
          <p:blipFill>
            <a:blip r:embed="rId3" cstate="screen"/>
            <a:stretch>
              <a:fillRect/>
            </a:stretch>
          </p:blipFill>
          <p:spPr>
            <a:xfrm rot="16200000" flipH="1">
              <a:off x="8596072" y="21795"/>
              <a:ext cx="1177664" cy="1207244"/>
            </a:xfrm>
            <a:prstGeom prst="rect">
              <a:avLst/>
            </a:prstGeom>
          </p:spPr>
        </p:pic>
        <p:sp>
          <p:nvSpPr>
            <p:cNvPr id="43" name="文本框 42"/>
            <p:cNvSpPr txBox="1"/>
            <p:nvPr/>
          </p:nvSpPr>
          <p:spPr>
            <a:xfrm>
              <a:off x="2416174" y="125656"/>
              <a:ext cx="5676974" cy="769441"/>
            </a:xfrm>
            <a:prstGeom prst="rect">
              <a:avLst/>
            </a:prstGeom>
            <a:noFill/>
          </p:spPr>
          <p:txBody>
            <a:bodyPr wrap="square" rtlCol="0">
              <a:spAutoFit/>
            </a:bodyPr>
            <a:lstStyle/>
            <a:p>
              <a:pPr algn="ctr"/>
              <a:r>
                <a:rPr lang="zh-CN" altLang="en-US" sz="4400" dirty="0">
                  <a:solidFill>
                    <a:srgbClr val="B1865A"/>
                  </a:solidFill>
                  <a:latin typeface="方正舒体" panose="02010601030101010101" pitchFamily="2" charset="-122"/>
                  <a:ea typeface="方正舒体" panose="02010601030101010101" pitchFamily="2" charset="-122"/>
                </a:rPr>
                <a:t>参考文献与图片出处</a:t>
              </a:r>
              <a:endParaRPr lang="zh-CN" altLang="en-US" sz="4400" dirty="0">
                <a:solidFill>
                  <a:srgbClr val="B1865A"/>
                </a:solidFill>
                <a:latin typeface="方正舒体" panose="02010601030101010101" pitchFamily="2" charset="-122"/>
                <a:ea typeface="方正舒体" panose="02010601030101010101" pitchFamily="2" charset="-122"/>
              </a:endParaRPr>
            </a:p>
          </p:txBody>
        </p:sp>
        <p:cxnSp>
          <p:nvCxnSpPr>
            <p:cNvPr id="44" name="PA_直接连接符 44"/>
            <p:cNvCxnSpPr/>
            <p:nvPr>
              <p:custDataLst>
                <p:tags r:id="rId4"/>
              </p:custDataLst>
            </p:nvPr>
          </p:nvCxnSpPr>
          <p:spPr>
            <a:xfrm rot="16200000" flipH="1">
              <a:off x="4264724" y="396656"/>
              <a:ext cx="325545"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5" name="PA_直接连接符 44"/>
            <p:cNvCxnSpPr/>
            <p:nvPr>
              <p:custDataLst>
                <p:tags r:id="rId5"/>
              </p:custDataLst>
            </p:nvPr>
          </p:nvCxnSpPr>
          <p:spPr>
            <a:xfrm rot="16200000" flipH="1">
              <a:off x="4879463" y="734939"/>
              <a:ext cx="325546"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6" name="PA_直接连接符 44"/>
            <p:cNvCxnSpPr/>
            <p:nvPr>
              <p:custDataLst>
                <p:tags r:id="rId6"/>
              </p:custDataLst>
            </p:nvPr>
          </p:nvCxnSpPr>
          <p:spPr>
            <a:xfrm>
              <a:off x="4373295" y="263927"/>
              <a:ext cx="391235"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7" name="PA_直接连接符 44"/>
            <p:cNvCxnSpPr/>
            <p:nvPr>
              <p:custDataLst>
                <p:tags r:id="rId7"/>
              </p:custDataLst>
            </p:nvPr>
          </p:nvCxnSpPr>
          <p:spPr>
            <a:xfrm>
              <a:off x="4732779" y="866797"/>
              <a:ext cx="355389"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sp>
          <p:nvSpPr>
            <p:cNvPr id="25" name="MH_Text_3"/>
            <p:cNvSpPr txBox="1"/>
            <p:nvPr>
              <p:custDataLst>
                <p:tags r:id="rId8"/>
              </p:custDataLst>
            </p:nvPr>
          </p:nvSpPr>
          <p:spPr>
            <a:xfrm>
              <a:off x="3119207" y="1508880"/>
              <a:ext cx="5953585" cy="3800035"/>
            </a:xfrm>
            <a:prstGeom prst="rect">
              <a:avLst/>
            </a:prstGeom>
            <a:noFill/>
          </p:spPr>
          <p:txBody>
            <a:bodyPr wrap="square" lIns="90000" tIns="46800" rIns="90000" rtlCol="0" anchor="t" anchorCtr="0">
              <a:noAutofit/>
            </a:bodyPr>
            <a:lstStyle/>
            <a:p>
              <a:pPr indent="266700" algn="just"/>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张晋</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碑刻中的东西文化融汇</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以《大秦景教流行中国碑》为例</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[J].</a:t>
              </a:r>
              <a:r>
                <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rPr>
                <a:t>中国宗教</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,2018(06</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仇宇：</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古丝路上的宗教文化融合</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以</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景教壁画</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棕枝主日图</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为例</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[J].</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中国宗教，</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2019</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朱玲：景教</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礼仪的中国化元素</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[J].</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中国宗教，</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2020</a:t>
              </a:r>
              <a:endParaRPr lang="en-US" altLang="zh-CN" sz="20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阴星月</a:t>
              </a:r>
              <a:r>
                <a:rPr lang="en-US" altLang="zh-CN" sz="2000" kern="100" dirty="0">
                  <a:latin typeface="等线" panose="02010600030101010101" pitchFamily="2" charset="-122"/>
                  <a:ea typeface="等线" panose="02010600030101010101" pitchFamily="2" charset="-122"/>
                  <a:cs typeface="Times New Roman" panose="02020603050405020304" pitchFamily="18" charset="0"/>
                </a:rPr>
                <a:t>:</a:t>
              </a:r>
              <a:r>
                <a:rPr lang="zh-CN" altLang="en-US" sz="2000" kern="100" dirty="0">
                  <a:latin typeface="等线" panose="02010600030101010101" pitchFamily="2" charset="-122"/>
                  <a:ea typeface="等线" panose="02010600030101010101" pitchFamily="2" charset="-122"/>
                  <a:cs typeface="Times New Roman" panose="02020603050405020304" pitchFamily="18" charset="0"/>
                </a:rPr>
                <a:t>由</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大秦景教流行中国碑</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看唐代外来宗教发展</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[J].</a:t>
              </a:r>
              <a:r>
                <a:rPr lang="zh-CN" altLang="en-US" sz="2000" kern="100" dirty="0">
                  <a:effectLst/>
                  <a:latin typeface="等线" panose="02010600030101010101" pitchFamily="2" charset="-122"/>
                  <a:ea typeface="等线" panose="02010600030101010101" pitchFamily="2" charset="-122"/>
                  <a:cs typeface="Times New Roman" panose="02020603050405020304" pitchFamily="18" charset="0"/>
                </a:rPr>
                <a:t>文物世界，</a:t>
              </a:r>
              <a:r>
                <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rPr>
                <a:t>2018</a:t>
              </a:r>
              <a:endParaRPr lang="en-US"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en-US" sz="2000" dirty="0">
                  <a:latin typeface="等线" panose="02010600030101010101" pitchFamily="2" charset="-122"/>
                  <a:ea typeface="等线" panose="02010600030101010101" pitchFamily="2" charset="-122"/>
                </a:rPr>
                <a:t>钟丽娟：</a:t>
              </a:r>
              <a:r>
                <a:rPr lang="en-US" altLang="zh-CN" sz="2000" dirty="0">
                  <a:latin typeface="等线" panose="02010600030101010101" pitchFamily="2" charset="-122"/>
                  <a:ea typeface="等线" panose="02010600030101010101" pitchFamily="2" charset="-122"/>
                </a:rPr>
                <a:t>《</a:t>
              </a:r>
              <a:r>
                <a:rPr lang="zh-CN" altLang="en-US" sz="2000" dirty="0">
                  <a:latin typeface="等线" panose="02010600030101010101" pitchFamily="2" charset="-122"/>
                  <a:ea typeface="等线" panose="02010600030101010101" pitchFamily="2" charset="-122"/>
                </a:rPr>
                <a:t>丝绸之路沿途景教绘画遗存考</a:t>
              </a:r>
              <a:r>
                <a:rPr lang="en-US" altLang="zh-CN" sz="2000" dirty="0">
                  <a:latin typeface="等线" panose="02010600030101010101" pitchFamily="2" charset="-122"/>
                  <a:ea typeface="等线" panose="02010600030101010101" pitchFamily="2" charset="-122"/>
                </a:rPr>
                <a:t>》[J].</a:t>
              </a:r>
              <a:r>
                <a:rPr lang="zh-CN" altLang="en-US" sz="2000" dirty="0">
                  <a:latin typeface="等线" panose="02010600030101010101" pitchFamily="2" charset="-122"/>
                  <a:ea typeface="等线" panose="02010600030101010101" pitchFamily="2" charset="-122"/>
                </a:rPr>
                <a:t>西北美术，</a:t>
              </a:r>
              <a:r>
                <a:rPr lang="en-US" altLang="zh-CN" sz="2000" dirty="0">
                  <a:latin typeface="等线" panose="02010600030101010101" pitchFamily="2" charset="-122"/>
                  <a:ea typeface="等线" panose="02010600030101010101" pitchFamily="2" charset="-122"/>
                </a:rPr>
                <a:t>2011</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grpSp>
      <p:pic>
        <p:nvPicPr>
          <p:cNvPr id="29" name="PA_图片 37"/>
          <p:cNvPicPr>
            <a:picLocks noChangeAspect="1"/>
          </p:cNvPicPr>
          <p:nvPr/>
        </p:nvPicPr>
        <p:blipFill>
          <a:blip r:embed="rId9"/>
          <a:stretch>
            <a:fillRect/>
          </a:stretch>
        </p:blipFill>
        <p:spPr>
          <a:xfrm rot="5400000">
            <a:off x="5773039" y="2587665"/>
            <a:ext cx="645923" cy="7959187"/>
          </a:xfrm>
          <a:prstGeom prst="rect">
            <a:avLst/>
          </a:prstGeom>
        </p:spPr>
      </p:pic>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nodeType="withEffect">
                                  <p:stCondLst>
                                    <p:cond delay="0"/>
                                  </p:stCondLst>
                                  <p:childTnLst>
                                    <p:animMotion origin="layout" path="M 0 1.11111E-6 L 0 -1.01042 " pathEditMode="relative" rAng="0" ptsTypes="AA">
                                      <p:cBhvr>
                                        <p:cTn id="6" dur="1000" fill="hold"/>
                                        <p:tgtEl>
                                          <p:spTgt spid="29"/>
                                        </p:tgtEl>
                                        <p:attrNameLst>
                                          <p:attrName>ppt_x</p:attrName>
                                          <p:attrName>ppt_y</p:attrName>
                                        </p:attrNameLst>
                                      </p:cBhvr>
                                      <p:rCtr x="0" y="-50532"/>
                                    </p:animMotion>
                                  </p:childTnLst>
                                </p:cTn>
                              </p:par>
                              <p:par>
                                <p:cTn id="7" presetID="22" presetClass="exit" presetSubtype="4" fill="hold" nodeType="withEffect">
                                  <p:stCondLst>
                                    <p:cond delay="100"/>
                                  </p:stCondLst>
                                  <p:childTnLst>
                                    <p:animEffect transition="out" filter="wipe(down)">
                                      <p:cBhvr>
                                        <p:cTn id="8" dur="750"/>
                                        <p:tgtEl>
                                          <p:spTgt spid="2"/>
                                        </p:tgtEl>
                                      </p:cBhvr>
                                    </p:animEffect>
                                    <p:set>
                                      <p:cBhvr>
                                        <p:cTn id="9" dur="1" fill="hold">
                                          <p:stCondLst>
                                            <p:cond delay="74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a:stretch>
            <a:fillRect/>
          </a:stretch>
        </p:blipFill>
        <p:spPr>
          <a:xfrm>
            <a:off x="1042769" y="866182"/>
            <a:ext cx="10179368" cy="4940777"/>
          </a:xfrm>
          <a:prstGeom prst="rect">
            <a:avLst/>
          </a:prstGeom>
          <a:effectLst>
            <a:outerShdw blurRad="50800" dist="38100" dir="5400000" algn="t" rotWithShape="0">
              <a:prstClr val="black">
                <a:alpha val="40000"/>
              </a:prstClr>
            </a:outerShdw>
          </a:effectLst>
        </p:spPr>
      </p:pic>
      <p:pic>
        <p:nvPicPr>
          <p:cNvPr id="21" name="图片 20"/>
          <p:cNvPicPr>
            <a:picLocks noChangeAspect="1"/>
          </p:cNvPicPr>
          <p:nvPr/>
        </p:nvPicPr>
        <p:blipFill>
          <a:blip r:embed="rId2">
            <a:biLevel thresh="75000"/>
          </a:blip>
          <a:stretch>
            <a:fillRect/>
          </a:stretch>
        </p:blipFill>
        <p:spPr>
          <a:xfrm flipH="1">
            <a:off x="4349254" y="1729134"/>
            <a:ext cx="823381" cy="334968"/>
          </a:xfrm>
          <a:prstGeom prst="rect">
            <a:avLst/>
          </a:prstGeom>
        </p:spPr>
      </p:pic>
      <p:pic>
        <p:nvPicPr>
          <p:cNvPr id="22" name="图片 21"/>
          <p:cNvPicPr>
            <a:picLocks noChangeAspect="1"/>
          </p:cNvPicPr>
          <p:nvPr/>
        </p:nvPicPr>
        <p:blipFill>
          <a:blip r:embed="rId3">
            <a:biLevel thresh="75000"/>
          </a:blip>
          <a:stretch>
            <a:fillRect/>
          </a:stretch>
        </p:blipFill>
        <p:spPr>
          <a:xfrm>
            <a:off x="7256372" y="1752675"/>
            <a:ext cx="830020" cy="348924"/>
          </a:xfrm>
          <a:prstGeom prst="rect">
            <a:avLst/>
          </a:prstGeom>
        </p:spPr>
      </p:pic>
      <p:pic>
        <p:nvPicPr>
          <p:cNvPr id="24" name="图片 23"/>
          <p:cNvPicPr>
            <a:picLocks noChangeAspect="1"/>
          </p:cNvPicPr>
          <p:nvPr/>
        </p:nvPicPr>
        <p:blipFill>
          <a:blip r:embed="rId4"/>
          <a:stretch>
            <a:fillRect/>
          </a:stretch>
        </p:blipFill>
        <p:spPr>
          <a:xfrm>
            <a:off x="1068040" y="3978768"/>
            <a:ext cx="4296185" cy="1821388"/>
          </a:xfrm>
          <a:prstGeom prst="rect">
            <a:avLst/>
          </a:prstGeom>
        </p:spPr>
      </p:pic>
      <p:pic>
        <p:nvPicPr>
          <p:cNvPr id="25" name="图片 24"/>
          <p:cNvPicPr>
            <a:picLocks noChangeAspect="1"/>
          </p:cNvPicPr>
          <p:nvPr/>
        </p:nvPicPr>
        <p:blipFill>
          <a:blip r:embed="rId5"/>
          <a:stretch>
            <a:fillRect/>
          </a:stretch>
        </p:blipFill>
        <p:spPr>
          <a:xfrm>
            <a:off x="4542860" y="5197931"/>
            <a:ext cx="6454238" cy="565259"/>
          </a:xfrm>
          <a:prstGeom prst="rect">
            <a:avLst/>
          </a:prstGeom>
        </p:spPr>
      </p:pic>
      <p:sp>
        <p:nvSpPr>
          <p:cNvPr id="30" name="文本框 29"/>
          <p:cNvSpPr txBox="1"/>
          <p:nvPr/>
        </p:nvSpPr>
        <p:spPr>
          <a:xfrm>
            <a:off x="3046727" y="2289555"/>
            <a:ext cx="6098546" cy="1569660"/>
          </a:xfrm>
          <a:prstGeom prst="rect">
            <a:avLst/>
          </a:prstGeom>
          <a:noFill/>
        </p:spPr>
        <p:txBody>
          <a:bodyPr wrap="square" rtlCol="0">
            <a:spAutoFit/>
          </a:bodyPr>
          <a:lstStyle/>
          <a:p>
            <a:pPr algn="ctr"/>
            <a:r>
              <a:rPr lang="zh-CN" altLang="en-US" sz="9600" dirty="0">
                <a:solidFill>
                  <a:schemeClr val="accent6">
                    <a:lumMod val="50000"/>
                  </a:schemeClr>
                </a:solidFill>
                <a:latin typeface="方正舒体" panose="02010601030101010101" pitchFamily="2" charset="-122"/>
                <a:ea typeface="方正舒体" panose="02010601030101010101" pitchFamily="2" charset="-122"/>
              </a:rPr>
              <a:t>感谢聆听</a:t>
            </a:r>
            <a:endParaRPr lang="zh-CN" altLang="en-US" sz="9600" dirty="0">
              <a:solidFill>
                <a:schemeClr val="accent6">
                  <a:lumMod val="50000"/>
                </a:schemeClr>
              </a:solidFill>
              <a:latin typeface="方正舒体" panose="02010601030101010101" pitchFamily="2" charset="-122"/>
              <a:ea typeface="方正舒体" panose="02010601030101010101" pitchFamily="2" charset="-122"/>
            </a:endParaRPr>
          </a:p>
        </p:txBody>
      </p:sp>
      <p:sp>
        <p:nvSpPr>
          <p:cNvPr id="36" name="矩形 35"/>
          <p:cNvSpPr/>
          <p:nvPr/>
        </p:nvSpPr>
        <p:spPr>
          <a:xfrm>
            <a:off x="5181656" y="1419656"/>
            <a:ext cx="2031325" cy="830997"/>
          </a:xfrm>
          <a:prstGeom prst="rect">
            <a:avLst/>
          </a:prstGeom>
        </p:spPr>
        <p:txBody>
          <a:bodyPr wrap="none">
            <a:spAutoFit/>
          </a:bodyPr>
          <a:lstStyle/>
          <a:p>
            <a:pPr algn="ctr"/>
            <a:r>
              <a:rPr lang="zh-CN" altLang="en-US" sz="4800" dirty="0">
                <a:solidFill>
                  <a:schemeClr val="tx1">
                    <a:lumMod val="65000"/>
                    <a:lumOff val="35000"/>
                  </a:schemeClr>
                </a:solidFill>
                <a:latin typeface="方正舒体" panose="02010601030101010101" pitchFamily="2" charset="-122"/>
                <a:ea typeface="方正舒体" panose="02010601030101010101" pitchFamily="2" charset="-122"/>
              </a:rPr>
              <a:t>中国风</a:t>
            </a:r>
            <a:endParaRPr lang="en-US" altLang="zh-CN" sz="4800" dirty="0">
              <a:solidFill>
                <a:srgbClr val="B1865A"/>
              </a:solidFill>
              <a:latin typeface="方正舒体" panose="02010601030101010101" pitchFamily="2" charset="-122"/>
              <a:ea typeface="方正舒体" panose="02010601030101010101" pitchFamily="2" charset="-122"/>
            </a:endParaRPr>
          </a:p>
        </p:txBody>
      </p:sp>
      <p:cxnSp>
        <p:nvCxnSpPr>
          <p:cNvPr id="45" name="66"/>
          <p:cNvCxnSpPr/>
          <p:nvPr>
            <p:custDataLst>
              <p:tags r:id="rId6"/>
            </p:custDataLst>
          </p:nvPr>
        </p:nvCxnSpPr>
        <p:spPr>
          <a:xfrm>
            <a:off x="2730500" y="2334037"/>
            <a:ext cx="1212122"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6" name="55"/>
          <p:cNvCxnSpPr/>
          <p:nvPr>
            <p:custDataLst>
              <p:tags r:id="rId7"/>
            </p:custDataLst>
          </p:nvPr>
        </p:nvCxnSpPr>
        <p:spPr>
          <a:xfrm>
            <a:off x="8162652" y="4020107"/>
            <a:ext cx="1198338"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7" name="44"/>
          <p:cNvCxnSpPr/>
          <p:nvPr>
            <p:custDataLst>
              <p:tags r:id="rId8"/>
            </p:custDataLst>
          </p:nvPr>
        </p:nvCxnSpPr>
        <p:spPr>
          <a:xfrm>
            <a:off x="2991805" y="2064102"/>
            <a:ext cx="0" cy="1158069"/>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8" name="33"/>
          <p:cNvCxnSpPr/>
          <p:nvPr>
            <p:custDataLst>
              <p:tags r:id="rId9"/>
            </p:custDataLst>
          </p:nvPr>
        </p:nvCxnSpPr>
        <p:spPr>
          <a:xfrm>
            <a:off x="9123133" y="3044375"/>
            <a:ext cx="0" cy="1242421"/>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pic>
        <p:nvPicPr>
          <p:cNvPr id="31" name="22"/>
          <p:cNvPicPr>
            <a:picLocks noChangeAspect="1"/>
          </p:cNvPicPr>
          <p:nvPr>
            <p:custDataLst>
              <p:tags r:id="rId10"/>
            </p:custDataLst>
          </p:nvPr>
        </p:nvPicPr>
        <p:blipFill>
          <a:blip r:embed="rId11" cstate="screen"/>
          <a:stretch>
            <a:fillRect/>
          </a:stretch>
        </p:blipFill>
        <p:spPr>
          <a:xfrm rot="5400000">
            <a:off x="1212368" y="906142"/>
            <a:ext cx="2059141" cy="2008521"/>
          </a:xfrm>
          <a:prstGeom prst="rect">
            <a:avLst/>
          </a:prstGeom>
        </p:spPr>
      </p:pic>
      <p:pic>
        <p:nvPicPr>
          <p:cNvPr id="40" name="11"/>
          <p:cNvPicPr>
            <a:picLocks noChangeAspect="1"/>
          </p:cNvPicPr>
          <p:nvPr>
            <p:custDataLst>
              <p:tags r:id="rId12"/>
            </p:custDataLst>
          </p:nvPr>
        </p:nvPicPr>
        <p:blipFill>
          <a:blip r:embed="rId11" cstate="screen"/>
          <a:stretch>
            <a:fillRect/>
          </a:stretch>
        </p:blipFill>
        <p:spPr>
          <a:xfrm rot="16200000" flipH="1">
            <a:off x="9004383" y="892168"/>
            <a:ext cx="2059531" cy="2008902"/>
          </a:xfrm>
          <a:prstGeom prst="rect">
            <a:avLst/>
          </a:prstGeom>
        </p:spPr>
      </p:pic>
      <p:pic>
        <p:nvPicPr>
          <p:cNvPr id="61" name="图片 60"/>
          <p:cNvPicPr>
            <a:picLocks noChangeAspect="1"/>
          </p:cNvPicPr>
          <p:nvPr/>
        </p:nvPicPr>
        <p:blipFill>
          <a:blip r:embed="rId13"/>
          <a:stretch>
            <a:fillRect/>
          </a:stretch>
        </p:blipFill>
        <p:spPr>
          <a:xfrm>
            <a:off x="9364140" y="3915093"/>
            <a:ext cx="1664352" cy="1902117"/>
          </a:xfrm>
          <a:prstGeom prst="rect">
            <a:avLst/>
          </a:prstGeom>
        </p:spPr>
      </p:pic>
      <p:pic>
        <p:nvPicPr>
          <p:cNvPr id="18" name="图片 17"/>
          <p:cNvPicPr>
            <a:picLocks noChangeAspect="1"/>
          </p:cNvPicPr>
          <p:nvPr/>
        </p:nvPicPr>
        <p:blipFill>
          <a:blip r:embed="rId14"/>
          <a:stretch>
            <a:fillRect/>
          </a:stretch>
        </p:blipFill>
        <p:spPr>
          <a:xfrm>
            <a:off x="5489842" y="603799"/>
            <a:ext cx="627362" cy="5500916"/>
          </a:xfrm>
          <a:prstGeom prst="rect">
            <a:avLst/>
          </a:prstGeom>
        </p:spPr>
      </p:pic>
      <p:pic>
        <p:nvPicPr>
          <p:cNvPr id="62" name="图片 61"/>
          <p:cNvPicPr>
            <a:picLocks noChangeAspect="1"/>
          </p:cNvPicPr>
          <p:nvPr/>
        </p:nvPicPr>
        <p:blipFill>
          <a:blip r:embed="rId15"/>
          <a:stretch>
            <a:fillRect/>
          </a:stretch>
        </p:blipFill>
        <p:spPr>
          <a:xfrm>
            <a:off x="6054921" y="605162"/>
            <a:ext cx="627362" cy="550091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10" advTm="8500"/>
    </mc:Choice>
    <mc:Fallback>
      <p:transition advTm="8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childTnLst>
                          </p:cTn>
                        </p:par>
                        <p:par>
                          <p:cTn id="11" fill="hold">
                            <p:stCondLst>
                              <p:cond delay="500"/>
                            </p:stCondLst>
                            <p:childTnLst>
                              <p:par>
                                <p:cTn id="12" presetID="63" presetClass="path" presetSubtype="0" accel="50000" decel="50000" fill="hold" nodeType="afterEffect">
                                  <p:stCondLst>
                                    <p:cond delay="0"/>
                                  </p:stCondLst>
                                  <p:childTnLst>
                                    <p:animMotion origin="layout" path="M 4.375E-6 -3.7037E-7 L 0.40703 -3.7037E-7 " pathEditMode="relative" rAng="0" ptsTypes="AA">
                                      <p:cBhvr>
                                        <p:cTn id="13" dur="1000" fill="hold"/>
                                        <p:tgtEl>
                                          <p:spTgt spid="62"/>
                                        </p:tgtEl>
                                        <p:attrNameLst>
                                          <p:attrName>ppt_x</p:attrName>
                                          <p:attrName>ppt_y</p:attrName>
                                        </p:attrNameLst>
                                      </p:cBhvr>
                                      <p:rCtr x="20352" y="0"/>
                                    </p:animMotion>
                                  </p:childTnLst>
                                </p:cTn>
                              </p:par>
                              <p:par>
                                <p:cTn id="14" presetID="35" presetClass="path" presetSubtype="0" accel="50000" decel="50000" fill="hold" nodeType="withEffect">
                                  <p:stCondLst>
                                    <p:cond delay="0"/>
                                  </p:stCondLst>
                                  <p:childTnLst>
                                    <p:animMotion origin="layout" path="M -1.45833E-6 1.11111E-6 L -0.40351 1.11111E-6 " pathEditMode="relative" rAng="0" ptsTypes="AA">
                                      <p:cBhvr>
                                        <p:cTn id="15" dur="1000" fill="hold"/>
                                        <p:tgtEl>
                                          <p:spTgt spid="18"/>
                                        </p:tgtEl>
                                        <p:attrNameLst>
                                          <p:attrName>ppt_x</p:attrName>
                                          <p:attrName>ppt_y</p:attrName>
                                        </p:attrNameLst>
                                      </p:cBhvr>
                                      <p:rCtr x="-20182" y="0"/>
                                    </p:animMotion>
                                  </p:childTnLst>
                                </p:cTn>
                              </p:par>
                              <p:par>
                                <p:cTn id="16" presetID="16" presetClass="entr" presetSubtype="37" fill="hold" nodeType="withEffect">
                                  <p:stCondLst>
                                    <p:cond delay="100"/>
                                  </p:stCondLst>
                                  <p:childTnLst>
                                    <p:set>
                                      <p:cBhvr>
                                        <p:cTn id="17" dur="1" fill="hold">
                                          <p:stCondLst>
                                            <p:cond delay="0"/>
                                          </p:stCondLst>
                                        </p:cTn>
                                        <p:tgtEl>
                                          <p:spTgt spid="19"/>
                                        </p:tgtEl>
                                        <p:attrNameLst>
                                          <p:attrName>style.visibility</p:attrName>
                                        </p:attrNameLst>
                                      </p:cBhvr>
                                      <p:to>
                                        <p:strVal val="visible"/>
                                      </p:to>
                                    </p:set>
                                    <p:animEffect transition="in" filter="barn(outVertical)">
                                      <p:cBhvr>
                                        <p:cTn id="18" dur="800"/>
                                        <p:tgtEl>
                                          <p:spTgt spid="19"/>
                                        </p:tgtEl>
                                      </p:cBhvr>
                                    </p:animEffect>
                                  </p:childTnLst>
                                </p:cTn>
                              </p:par>
                            </p:childTnLst>
                          </p:cTn>
                        </p:par>
                        <p:par>
                          <p:cTn id="19" fill="hold">
                            <p:stCondLst>
                              <p:cond delay="1500"/>
                            </p:stCondLst>
                            <p:childTnLst>
                              <p:par>
                                <p:cTn id="20" presetID="22" presetClass="entr" presetSubtype="4" fill="hold" nodeType="after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wipe(down)">
                                      <p:cBhvr>
                                        <p:cTn id="22" dur="1000"/>
                                        <p:tgtEl>
                                          <p:spTgt spid="24"/>
                                        </p:tgtEl>
                                      </p:cBhvr>
                                    </p:animEffect>
                                  </p:childTnLst>
                                </p:cTn>
                              </p:par>
                              <p:par>
                                <p:cTn id="23" presetID="22" presetClass="entr" presetSubtype="4"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down)">
                                      <p:cBhvr>
                                        <p:cTn id="25" dur="1000"/>
                                        <p:tgtEl>
                                          <p:spTgt spid="25"/>
                                        </p:tgtEl>
                                      </p:cBhvr>
                                    </p:animEffect>
                                  </p:childTnLst>
                                </p:cTn>
                              </p:par>
                              <p:par>
                                <p:cTn id="26" presetID="22" presetClass="entr" presetSubtype="2" fill="hold" nodeType="withEffect">
                                  <p:stCondLst>
                                    <p:cond delay="500"/>
                                  </p:stCondLst>
                                  <p:childTnLst>
                                    <p:set>
                                      <p:cBhvr>
                                        <p:cTn id="27" dur="1" fill="hold">
                                          <p:stCondLst>
                                            <p:cond delay="0"/>
                                          </p:stCondLst>
                                        </p:cTn>
                                        <p:tgtEl>
                                          <p:spTgt spid="40"/>
                                        </p:tgtEl>
                                        <p:attrNameLst>
                                          <p:attrName>style.visibility</p:attrName>
                                        </p:attrNameLst>
                                      </p:cBhvr>
                                      <p:to>
                                        <p:strVal val="visible"/>
                                      </p:to>
                                    </p:set>
                                    <p:animEffect transition="in" filter="wipe(right)">
                                      <p:cBhvr>
                                        <p:cTn id="28" dur="1000"/>
                                        <p:tgtEl>
                                          <p:spTgt spid="40"/>
                                        </p:tgtEl>
                                      </p:cBhvr>
                                    </p:animEffect>
                                  </p:childTnLst>
                                </p:cTn>
                              </p:par>
                              <p:par>
                                <p:cTn id="29" presetID="22" presetClass="entr" presetSubtype="8" fill="hold" nodeType="withEffect">
                                  <p:stCondLst>
                                    <p:cond delay="50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1000"/>
                                        <p:tgtEl>
                                          <p:spTgt spid="31"/>
                                        </p:tgtEl>
                                      </p:cBhvr>
                                    </p:animEffect>
                                  </p:childTnLst>
                                </p:cTn>
                              </p:par>
                              <p:par>
                                <p:cTn id="32" presetID="22" presetClass="entr" presetSubtype="2" fill="hold" nodeType="withEffect">
                                  <p:stCondLst>
                                    <p:cond delay="500"/>
                                  </p:stCondLst>
                                  <p:childTnLst>
                                    <p:set>
                                      <p:cBhvr>
                                        <p:cTn id="33" dur="1" fill="hold">
                                          <p:stCondLst>
                                            <p:cond delay="0"/>
                                          </p:stCondLst>
                                        </p:cTn>
                                        <p:tgtEl>
                                          <p:spTgt spid="61"/>
                                        </p:tgtEl>
                                        <p:attrNameLst>
                                          <p:attrName>style.visibility</p:attrName>
                                        </p:attrNameLst>
                                      </p:cBhvr>
                                      <p:to>
                                        <p:strVal val="visible"/>
                                      </p:to>
                                    </p:set>
                                    <p:animEffect transition="in" filter="wipe(right)">
                                      <p:cBhvr>
                                        <p:cTn id="34" dur="1000"/>
                                        <p:tgtEl>
                                          <p:spTgt spid="61"/>
                                        </p:tgtEl>
                                      </p:cBhvr>
                                    </p:animEffect>
                                  </p:childTnLst>
                                </p:cTn>
                              </p:par>
                            </p:childTnLst>
                          </p:cTn>
                        </p:par>
                        <p:par>
                          <p:cTn id="35" fill="hold">
                            <p:stCondLst>
                              <p:cond delay="2500"/>
                            </p:stCondLst>
                            <p:childTnLst>
                              <p:par>
                                <p:cTn id="36" presetID="12" presetClass="entr" presetSubtype="2" fill="hold"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750"/>
                                        <p:tgtEl>
                                          <p:spTgt spid="22"/>
                                        </p:tgtEl>
                                        <p:attrNameLst>
                                          <p:attrName>ppt_x</p:attrName>
                                        </p:attrNameLst>
                                      </p:cBhvr>
                                      <p:tavLst>
                                        <p:tav tm="0">
                                          <p:val>
                                            <p:strVal val="#ppt_x+#ppt_w*1.125000"/>
                                          </p:val>
                                        </p:tav>
                                        <p:tav tm="100000">
                                          <p:val>
                                            <p:strVal val="#ppt_x"/>
                                          </p:val>
                                        </p:tav>
                                      </p:tavLst>
                                    </p:anim>
                                    <p:animEffect transition="in" filter="wipe(left)">
                                      <p:cBhvr>
                                        <p:cTn id="39" dur="750"/>
                                        <p:tgtEl>
                                          <p:spTgt spid="22"/>
                                        </p:tgtEl>
                                      </p:cBhvr>
                                    </p:animEffect>
                                  </p:childTnLst>
                                </p:cTn>
                              </p:par>
                              <p:par>
                                <p:cTn id="40" presetID="12" presetClass="entr" presetSubtype="8" fill="hold" nodeType="with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750"/>
                                        <p:tgtEl>
                                          <p:spTgt spid="21"/>
                                        </p:tgtEl>
                                        <p:attrNameLst>
                                          <p:attrName>ppt_x</p:attrName>
                                        </p:attrNameLst>
                                      </p:cBhvr>
                                      <p:tavLst>
                                        <p:tav tm="0">
                                          <p:val>
                                            <p:strVal val="#ppt_x-#ppt_w*1.125000"/>
                                          </p:val>
                                        </p:tav>
                                        <p:tav tm="100000">
                                          <p:val>
                                            <p:strVal val="#ppt_x"/>
                                          </p:val>
                                        </p:tav>
                                      </p:tavLst>
                                    </p:anim>
                                    <p:animEffect transition="in" filter="wipe(right)">
                                      <p:cBhvr>
                                        <p:cTn id="43" dur="750"/>
                                        <p:tgtEl>
                                          <p:spTgt spid="21"/>
                                        </p:tgtEl>
                                      </p:cBhvr>
                                    </p:animEffect>
                                  </p:childTnLst>
                                </p:cTn>
                              </p:par>
                              <p:par>
                                <p:cTn id="44" presetID="37" presetClass="entr" presetSubtype="0" fill="hold" grpId="0" nodeType="withEffect">
                                  <p:stCondLst>
                                    <p:cond delay="0"/>
                                  </p:stCondLst>
                                  <p:childTnLst>
                                    <p:set>
                                      <p:cBhvr>
                                        <p:cTn id="45" dur="1" fill="hold">
                                          <p:stCondLst>
                                            <p:cond delay="0"/>
                                          </p:stCondLst>
                                        </p:cTn>
                                        <p:tgtEl>
                                          <p:spTgt spid="36"/>
                                        </p:tgtEl>
                                        <p:attrNameLst>
                                          <p:attrName>style.visibility</p:attrName>
                                        </p:attrNameLst>
                                      </p:cBhvr>
                                      <p:to>
                                        <p:strVal val="visible"/>
                                      </p:to>
                                    </p:set>
                                    <p:animEffect transition="in" filter="fade">
                                      <p:cBhvr>
                                        <p:cTn id="46" dur="1000"/>
                                        <p:tgtEl>
                                          <p:spTgt spid="36"/>
                                        </p:tgtEl>
                                      </p:cBhvr>
                                    </p:animEffect>
                                    <p:anim calcmode="lin" valueType="num">
                                      <p:cBhvr>
                                        <p:cTn id="47" dur="1000" fill="hold"/>
                                        <p:tgtEl>
                                          <p:spTgt spid="36"/>
                                        </p:tgtEl>
                                        <p:attrNameLst>
                                          <p:attrName>ppt_x</p:attrName>
                                        </p:attrNameLst>
                                      </p:cBhvr>
                                      <p:tavLst>
                                        <p:tav tm="0">
                                          <p:val>
                                            <p:strVal val="#ppt_x"/>
                                          </p:val>
                                        </p:tav>
                                        <p:tav tm="100000">
                                          <p:val>
                                            <p:strVal val="#ppt_x"/>
                                          </p:val>
                                        </p:tav>
                                      </p:tavLst>
                                    </p:anim>
                                    <p:anim calcmode="lin" valueType="num">
                                      <p:cBhvr>
                                        <p:cTn id="48" dur="900" decel="100000" fill="hold"/>
                                        <p:tgtEl>
                                          <p:spTgt spid="36"/>
                                        </p:tgtEl>
                                        <p:attrNameLst>
                                          <p:attrName>ppt_y</p:attrName>
                                        </p:attrNameLst>
                                      </p:cBhvr>
                                      <p:tavLst>
                                        <p:tav tm="0">
                                          <p:val>
                                            <p:strVal val="#ppt_y+1"/>
                                          </p:val>
                                        </p:tav>
                                        <p:tav tm="100000">
                                          <p:val>
                                            <p:strVal val="#ppt_y-.03"/>
                                          </p:val>
                                        </p:tav>
                                      </p:tavLst>
                                    </p:anim>
                                    <p:anim calcmode="lin" valueType="num">
                                      <p:cBhvr>
                                        <p:cTn id="49" dur="100" accel="100000" fill="hold">
                                          <p:stCondLst>
                                            <p:cond delay="900"/>
                                          </p:stCondLst>
                                        </p:cTn>
                                        <p:tgtEl>
                                          <p:spTgt spid="36"/>
                                        </p:tgtEl>
                                        <p:attrNameLst>
                                          <p:attrName>ppt_y</p:attrName>
                                        </p:attrNameLst>
                                      </p:cBhvr>
                                      <p:tavLst>
                                        <p:tav tm="0">
                                          <p:val>
                                            <p:strVal val="#ppt_y-.03"/>
                                          </p:val>
                                        </p:tav>
                                        <p:tav tm="100000">
                                          <p:val>
                                            <p:strVal val="#ppt_y"/>
                                          </p:val>
                                        </p:tav>
                                      </p:tavLst>
                                    </p:anim>
                                  </p:childTnLst>
                                </p:cTn>
                              </p:par>
                              <p:par>
                                <p:cTn id="50" presetID="31" presetClass="entr" presetSubtype="0" fill="hold" grpId="1" nodeType="withEffect">
                                  <p:stCondLst>
                                    <p:cond delay="0"/>
                                  </p:stCondLst>
                                  <p:childTnLst>
                                    <p:set>
                                      <p:cBhvr>
                                        <p:cTn id="51" dur="1" fill="hold">
                                          <p:stCondLst>
                                            <p:cond delay="0"/>
                                          </p:stCondLst>
                                        </p:cTn>
                                        <p:tgtEl>
                                          <p:spTgt spid="36"/>
                                        </p:tgtEl>
                                        <p:attrNameLst>
                                          <p:attrName>style.visibility</p:attrName>
                                        </p:attrNameLst>
                                      </p:cBhvr>
                                      <p:to>
                                        <p:strVal val="visible"/>
                                      </p:to>
                                    </p:set>
                                    <p:anim calcmode="lin" valueType="num">
                                      <p:cBhvr>
                                        <p:cTn id="52" dur="750" fill="hold"/>
                                        <p:tgtEl>
                                          <p:spTgt spid="36"/>
                                        </p:tgtEl>
                                        <p:attrNameLst>
                                          <p:attrName>ppt_w</p:attrName>
                                        </p:attrNameLst>
                                      </p:cBhvr>
                                      <p:tavLst>
                                        <p:tav tm="0">
                                          <p:val>
                                            <p:fltVal val="0"/>
                                          </p:val>
                                        </p:tav>
                                        <p:tav tm="100000">
                                          <p:val>
                                            <p:strVal val="#ppt_w"/>
                                          </p:val>
                                        </p:tav>
                                      </p:tavLst>
                                    </p:anim>
                                    <p:anim calcmode="lin" valueType="num">
                                      <p:cBhvr>
                                        <p:cTn id="53" dur="750" fill="hold"/>
                                        <p:tgtEl>
                                          <p:spTgt spid="36"/>
                                        </p:tgtEl>
                                        <p:attrNameLst>
                                          <p:attrName>ppt_h</p:attrName>
                                        </p:attrNameLst>
                                      </p:cBhvr>
                                      <p:tavLst>
                                        <p:tav tm="0">
                                          <p:val>
                                            <p:fltVal val="0"/>
                                          </p:val>
                                        </p:tav>
                                        <p:tav tm="100000">
                                          <p:val>
                                            <p:strVal val="#ppt_h"/>
                                          </p:val>
                                        </p:tav>
                                      </p:tavLst>
                                    </p:anim>
                                    <p:anim calcmode="lin" valueType="num">
                                      <p:cBhvr>
                                        <p:cTn id="54" dur="750" fill="hold"/>
                                        <p:tgtEl>
                                          <p:spTgt spid="36"/>
                                        </p:tgtEl>
                                        <p:attrNameLst>
                                          <p:attrName>style.rotation</p:attrName>
                                        </p:attrNameLst>
                                      </p:cBhvr>
                                      <p:tavLst>
                                        <p:tav tm="0">
                                          <p:val>
                                            <p:fltVal val="90"/>
                                          </p:val>
                                        </p:tav>
                                        <p:tav tm="100000">
                                          <p:val>
                                            <p:fltVal val="0"/>
                                          </p:val>
                                        </p:tav>
                                      </p:tavLst>
                                    </p:anim>
                                    <p:animEffect transition="in" filter="fade">
                                      <p:cBhvr>
                                        <p:cTn id="55" dur="750"/>
                                        <p:tgtEl>
                                          <p:spTgt spid="36"/>
                                        </p:tgtEl>
                                      </p:cBhvr>
                                    </p:animEffect>
                                  </p:childTnLst>
                                </p:cTn>
                              </p:par>
                            </p:childTnLst>
                          </p:cTn>
                        </p:par>
                        <p:par>
                          <p:cTn id="56" fill="hold">
                            <p:stCondLst>
                              <p:cond delay="3500"/>
                            </p:stCondLst>
                            <p:childTnLst>
                              <p:par>
                                <p:cTn id="57" presetID="2" presetClass="entr" presetSubtype="2" fill="hold" nodeType="afterEffect">
                                  <p:stCondLst>
                                    <p:cond delay="0"/>
                                  </p:stCondLst>
                                  <p:childTnLst>
                                    <p:set>
                                      <p:cBhvr>
                                        <p:cTn id="58" dur="1" fill="hold">
                                          <p:stCondLst>
                                            <p:cond delay="0"/>
                                          </p:stCondLst>
                                        </p:cTn>
                                        <p:tgtEl>
                                          <p:spTgt spid="45"/>
                                        </p:tgtEl>
                                        <p:attrNameLst>
                                          <p:attrName>style.visibility</p:attrName>
                                        </p:attrNameLst>
                                      </p:cBhvr>
                                      <p:to>
                                        <p:strVal val="visible"/>
                                      </p:to>
                                    </p:set>
                                    <p:anim calcmode="lin" valueType="num">
                                      <p:cBhvr additive="base">
                                        <p:cTn id="59" dur="500" fill="hold"/>
                                        <p:tgtEl>
                                          <p:spTgt spid="45"/>
                                        </p:tgtEl>
                                        <p:attrNameLst>
                                          <p:attrName>ppt_x</p:attrName>
                                        </p:attrNameLst>
                                      </p:cBhvr>
                                      <p:tavLst>
                                        <p:tav tm="0">
                                          <p:val>
                                            <p:strVal val="1+#ppt_w/2"/>
                                          </p:val>
                                        </p:tav>
                                        <p:tav tm="100000">
                                          <p:val>
                                            <p:strVal val="#ppt_x"/>
                                          </p:val>
                                        </p:tav>
                                      </p:tavLst>
                                    </p:anim>
                                    <p:anim calcmode="lin" valueType="num">
                                      <p:cBhvr additive="base">
                                        <p:cTn id="60" dur="500" fill="hold"/>
                                        <p:tgtEl>
                                          <p:spTgt spid="45"/>
                                        </p:tgtEl>
                                        <p:attrNameLst>
                                          <p:attrName>ppt_y</p:attrName>
                                        </p:attrNameLst>
                                      </p:cBhvr>
                                      <p:tavLst>
                                        <p:tav tm="0">
                                          <p:val>
                                            <p:strVal val="#ppt_y"/>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anim calcmode="lin" valueType="num">
                                      <p:cBhvr additive="base">
                                        <p:cTn id="63" dur="500" fill="hold"/>
                                        <p:tgtEl>
                                          <p:spTgt spid="47"/>
                                        </p:tgtEl>
                                        <p:attrNameLst>
                                          <p:attrName>ppt_x</p:attrName>
                                        </p:attrNameLst>
                                      </p:cBhvr>
                                      <p:tavLst>
                                        <p:tav tm="0">
                                          <p:val>
                                            <p:strVal val="#ppt_x"/>
                                          </p:val>
                                        </p:tav>
                                        <p:tav tm="100000">
                                          <p:val>
                                            <p:strVal val="#ppt_x"/>
                                          </p:val>
                                        </p:tav>
                                      </p:tavLst>
                                    </p:anim>
                                    <p:anim calcmode="lin" valueType="num">
                                      <p:cBhvr additive="base">
                                        <p:cTn id="64" dur="500" fill="hold"/>
                                        <p:tgtEl>
                                          <p:spTgt spid="47"/>
                                        </p:tgtEl>
                                        <p:attrNameLst>
                                          <p:attrName>ppt_y</p:attrName>
                                        </p:attrNameLst>
                                      </p:cBhvr>
                                      <p:tavLst>
                                        <p:tav tm="0">
                                          <p:val>
                                            <p:strVal val="1+#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anim calcmode="lin" valueType="num">
                                      <p:cBhvr additive="base">
                                        <p:cTn id="67" dur="500" fill="hold"/>
                                        <p:tgtEl>
                                          <p:spTgt spid="48"/>
                                        </p:tgtEl>
                                        <p:attrNameLst>
                                          <p:attrName>ppt_x</p:attrName>
                                        </p:attrNameLst>
                                      </p:cBhvr>
                                      <p:tavLst>
                                        <p:tav tm="0">
                                          <p:val>
                                            <p:strVal val="#ppt_x"/>
                                          </p:val>
                                        </p:tav>
                                        <p:tav tm="100000">
                                          <p:val>
                                            <p:strVal val="#ppt_x"/>
                                          </p:val>
                                        </p:tav>
                                      </p:tavLst>
                                    </p:anim>
                                    <p:anim calcmode="lin" valueType="num">
                                      <p:cBhvr additive="base">
                                        <p:cTn id="68" dur="500" fill="hold"/>
                                        <p:tgtEl>
                                          <p:spTgt spid="48"/>
                                        </p:tgtEl>
                                        <p:attrNameLst>
                                          <p:attrName>ppt_y</p:attrName>
                                        </p:attrNameLst>
                                      </p:cBhvr>
                                      <p:tavLst>
                                        <p:tav tm="0">
                                          <p:val>
                                            <p:strVal val="0-#ppt_h/2"/>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0-#ppt_w/2"/>
                                          </p:val>
                                        </p:tav>
                                        <p:tav tm="100000">
                                          <p:val>
                                            <p:strVal val="#ppt_x"/>
                                          </p:val>
                                        </p:tav>
                                      </p:tavLst>
                                    </p:anim>
                                    <p:anim calcmode="lin" valueType="num">
                                      <p:cBhvr additive="base">
                                        <p:cTn id="72" dur="500" fill="hold"/>
                                        <p:tgtEl>
                                          <p:spTgt spid="46"/>
                                        </p:tgtEl>
                                        <p:attrNameLst>
                                          <p:attrName>ppt_y</p:attrName>
                                        </p:attrNameLst>
                                      </p:cBhvr>
                                      <p:tavLst>
                                        <p:tav tm="0">
                                          <p:val>
                                            <p:strVal val="#ppt_y"/>
                                          </p:val>
                                        </p:tav>
                                        <p:tav tm="100000">
                                          <p:val>
                                            <p:strVal val="#ppt_y"/>
                                          </p:val>
                                        </p:tav>
                                      </p:tavLst>
                                    </p:anim>
                                  </p:childTnLst>
                                </p:cTn>
                              </p:par>
                            </p:childTnLst>
                          </p:cTn>
                        </p:par>
                        <p:par>
                          <p:cTn id="73" fill="hold">
                            <p:stCondLst>
                              <p:cond delay="4000"/>
                            </p:stCondLst>
                            <p:childTnLst>
                              <p:par>
                                <p:cTn id="74" presetID="56" presetClass="entr" presetSubtype="0" fill="hold" grpId="0" nodeType="afterEffect">
                                  <p:stCondLst>
                                    <p:cond delay="0"/>
                                  </p:stCondLst>
                                  <p:iterate type="lt">
                                    <p:tmPct val="10000"/>
                                  </p:iterate>
                                  <p:childTnLst>
                                    <p:set>
                                      <p:cBhvr>
                                        <p:cTn id="75" dur="1" fill="hold">
                                          <p:stCondLst>
                                            <p:cond delay="0"/>
                                          </p:stCondLst>
                                        </p:cTn>
                                        <p:tgtEl>
                                          <p:spTgt spid="30"/>
                                        </p:tgtEl>
                                        <p:attrNameLst>
                                          <p:attrName>style.visibility</p:attrName>
                                        </p:attrNameLst>
                                      </p:cBhvr>
                                      <p:to>
                                        <p:strVal val="visible"/>
                                      </p:to>
                                    </p:set>
                                    <p:anim by="(-#ppt_w*2)" calcmode="lin" valueType="num">
                                      <p:cBhvr rctx="PPT">
                                        <p:cTn id="76" dur="500" autoRev="1" fill="hold">
                                          <p:stCondLst>
                                            <p:cond delay="0"/>
                                          </p:stCondLst>
                                        </p:cTn>
                                        <p:tgtEl>
                                          <p:spTgt spid="30"/>
                                        </p:tgtEl>
                                        <p:attrNameLst>
                                          <p:attrName>ppt_w</p:attrName>
                                        </p:attrNameLst>
                                      </p:cBhvr>
                                    </p:anim>
                                    <p:anim by="(#ppt_w*0.50)" calcmode="lin" valueType="num">
                                      <p:cBhvr>
                                        <p:cTn id="77" dur="500" decel="50000" autoRev="1" fill="hold">
                                          <p:stCondLst>
                                            <p:cond delay="0"/>
                                          </p:stCondLst>
                                        </p:cTn>
                                        <p:tgtEl>
                                          <p:spTgt spid="30"/>
                                        </p:tgtEl>
                                        <p:attrNameLst>
                                          <p:attrName>ppt_x</p:attrName>
                                        </p:attrNameLst>
                                      </p:cBhvr>
                                    </p:anim>
                                    <p:anim from="(-#ppt_h/2)" to="(#ppt_y)" calcmode="lin" valueType="num">
                                      <p:cBhvr>
                                        <p:cTn id="78" dur="1000" fill="hold">
                                          <p:stCondLst>
                                            <p:cond delay="0"/>
                                          </p:stCondLst>
                                        </p:cTn>
                                        <p:tgtEl>
                                          <p:spTgt spid="30"/>
                                        </p:tgtEl>
                                        <p:attrNameLst>
                                          <p:attrName>ppt_y</p:attrName>
                                        </p:attrNameLst>
                                      </p:cBhvr>
                                    </p:anim>
                                    <p:animRot by="21600000">
                                      <p:cBhvr>
                                        <p:cTn id="79" dur="1000" fill="hold">
                                          <p:stCondLst>
                                            <p:cond delay="0"/>
                                          </p:stCondLst>
                                        </p:cTn>
                                        <p:tgtEl>
                                          <p:spTgt spid="3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6" grpId="0"/>
      <p:bldP spid="36"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9AF91"/>
        </a:solidFill>
        <a:effectLst/>
      </p:bgPr>
    </p:bg>
    <p:spTree>
      <p:nvGrpSpPr>
        <p:cNvPr id="1" name=""/>
        <p:cNvGrpSpPr/>
        <p:nvPr/>
      </p:nvGrpSpPr>
      <p:grpSpPr>
        <a:xfrm>
          <a:off x="0" y="0"/>
          <a:ext cx="0" cy="0"/>
          <a:chOff x="0" y="0"/>
          <a:chExt cx="0" cy="0"/>
        </a:xfrm>
      </p:grpSpPr>
      <p:grpSp>
        <p:nvGrpSpPr>
          <p:cNvPr id="55" name="组合 54"/>
          <p:cNvGrpSpPr/>
          <p:nvPr/>
        </p:nvGrpSpPr>
        <p:grpSpPr>
          <a:xfrm>
            <a:off x="1006960" y="878935"/>
            <a:ext cx="10178081" cy="4940673"/>
            <a:chOff x="1006960" y="878935"/>
            <a:chExt cx="10178081" cy="4940673"/>
          </a:xfrm>
        </p:grpSpPr>
        <p:grpSp>
          <p:nvGrpSpPr>
            <p:cNvPr id="54" name="组合 53"/>
            <p:cNvGrpSpPr/>
            <p:nvPr/>
          </p:nvGrpSpPr>
          <p:grpSpPr>
            <a:xfrm>
              <a:off x="1006960" y="878935"/>
              <a:ext cx="10178081" cy="4940673"/>
              <a:chOff x="1006960" y="878935"/>
              <a:chExt cx="10178081" cy="4940673"/>
            </a:xfrm>
          </p:grpSpPr>
          <p:pic>
            <p:nvPicPr>
              <p:cNvPr id="5" name="图片 4"/>
              <p:cNvPicPr>
                <a:picLocks noChangeAspect="1"/>
              </p:cNvPicPr>
              <p:nvPr/>
            </p:nvPicPr>
            <p:blipFill>
              <a:blip r:embed="rId1"/>
              <a:stretch>
                <a:fillRect/>
              </a:stretch>
            </p:blipFill>
            <p:spPr>
              <a:xfrm>
                <a:off x="1006960" y="878935"/>
                <a:ext cx="10178081" cy="4940673"/>
              </a:xfrm>
              <a:prstGeom prst="rect">
                <a:avLst/>
              </a:prstGeom>
              <a:effectLst>
                <a:outerShdw blurRad="50800" dist="38100" dir="5400000" algn="t" rotWithShape="0">
                  <a:prstClr val="black">
                    <a:alpha val="40000"/>
                  </a:prstClr>
                </a:outerShdw>
              </a:effectLst>
            </p:spPr>
          </p:pic>
          <p:sp>
            <p:nvSpPr>
              <p:cNvPr id="46" name="矩形 45"/>
              <p:cNvSpPr/>
              <p:nvPr/>
            </p:nvSpPr>
            <p:spPr>
              <a:xfrm>
                <a:off x="1313543" y="1172030"/>
                <a:ext cx="9564915" cy="4372428"/>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8" name="图片 7"/>
            <p:cNvPicPr>
              <a:picLocks noChangeAspect="1"/>
            </p:cNvPicPr>
            <p:nvPr/>
          </p:nvPicPr>
          <p:blipFill>
            <a:blip r:embed="rId2"/>
            <a:stretch>
              <a:fillRect/>
            </a:stretch>
          </p:blipFill>
          <p:spPr>
            <a:xfrm>
              <a:off x="1461263" y="3745279"/>
              <a:ext cx="4295642" cy="1821350"/>
            </a:xfrm>
            <a:prstGeom prst="rect">
              <a:avLst/>
            </a:prstGeom>
          </p:spPr>
        </p:pic>
        <p:pic>
          <p:nvPicPr>
            <p:cNvPr id="9" name="图片 8"/>
            <p:cNvPicPr>
              <a:picLocks noChangeAspect="1"/>
            </p:cNvPicPr>
            <p:nvPr/>
          </p:nvPicPr>
          <p:blipFill>
            <a:blip r:embed="rId3"/>
            <a:stretch>
              <a:fillRect/>
            </a:stretch>
          </p:blipFill>
          <p:spPr>
            <a:xfrm>
              <a:off x="4296656" y="4976486"/>
              <a:ext cx="6453422" cy="565247"/>
            </a:xfrm>
            <a:prstGeom prst="rect">
              <a:avLst/>
            </a:prstGeom>
          </p:spPr>
        </p:pic>
        <p:pic>
          <p:nvPicPr>
            <p:cNvPr id="34" name="22"/>
            <p:cNvPicPr>
              <a:picLocks noChangeAspect="1"/>
            </p:cNvPicPr>
            <p:nvPr/>
          </p:nvPicPr>
          <p:blipFill>
            <a:blip r:embed="rId4" cstate="screen"/>
            <a:stretch>
              <a:fillRect/>
            </a:stretch>
          </p:blipFill>
          <p:spPr>
            <a:xfrm rot="5400000">
              <a:off x="1278726" y="1214315"/>
              <a:ext cx="2241395" cy="2186065"/>
            </a:xfrm>
            <a:prstGeom prst="rect">
              <a:avLst/>
            </a:prstGeom>
          </p:spPr>
        </p:pic>
        <p:pic>
          <p:nvPicPr>
            <p:cNvPr id="36" name="11"/>
            <p:cNvPicPr>
              <a:picLocks noChangeAspect="1"/>
            </p:cNvPicPr>
            <p:nvPr/>
          </p:nvPicPr>
          <p:blipFill>
            <a:blip r:embed="rId5" cstate="screen"/>
            <a:stretch>
              <a:fillRect/>
            </a:stretch>
          </p:blipFill>
          <p:spPr>
            <a:xfrm rot="10800000" flipV="1">
              <a:off x="9206920" y="3642652"/>
              <a:ext cx="1665404" cy="1902643"/>
            </a:xfrm>
            <a:prstGeom prst="rect">
              <a:avLst/>
            </a:prstGeom>
          </p:spPr>
        </p:pic>
      </p:grpSp>
      <p:sp>
        <p:nvSpPr>
          <p:cNvPr id="10" name="文本框 9"/>
          <p:cNvSpPr txBox="1"/>
          <p:nvPr/>
        </p:nvSpPr>
        <p:spPr>
          <a:xfrm>
            <a:off x="3875071" y="1437488"/>
            <a:ext cx="1206645" cy="2395006"/>
          </a:xfrm>
          <a:prstGeom prst="rect">
            <a:avLst/>
          </a:prstGeom>
          <a:noFill/>
        </p:spPr>
        <p:txBody>
          <a:bodyPr vert="eaVert" wrap="square" rtlCol="0">
            <a:spAutoFit/>
          </a:bodyPr>
          <a:lstStyle/>
          <a:p>
            <a:r>
              <a:rPr lang="zh-CN" altLang="en-US" sz="6000" dirty="0">
                <a:solidFill>
                  <a:schemeClr val="tx1">
                    <a:lumMod val="65000"/>
                    <a:lumOff val="35000"/>
                  </a:schemeClr>
                </a:solidFill>
                <a:latin typeface="方正舒体" panose="02010601030101010101" pitchFamily="2" charset="-122"/>
                <a:ea typeface="方正舒体" panose="02010601030101010101" pitchFamily="2" charset="-122"/>
              </a:rPr>
              <a:t>目录</a:t>
            </a:r>
            <a:endParaRPr lang="zh-CN" altLang="en-US" sz="6000" dirty="0">
              <a:solidFill>
                <a:schemeClr val="tx1">
                  <a:lumMod val="65000"/>
                  <a:lumOff val="35000"/>
                </a:schemeClr>
              </a:solidFill>
              <a:latin typeface="方正舒体" panose="02010601030101010101" pitchFamily="2" charset="-122"/>
              <a:ea typeface="方正舒体" panose="02010601030101010101" pitchFamily="2" charset="-122"/>
            </a:endParaRPr>
          </a:p>
        </p:txBody>
      </p:sp>
      <p:sp>
        <p:nvSpPr>
          <p:cNvPr id="11" name="文本框 10"/>
          <p:cNvSpPr txBox="1"/>
          <p:nvPr/>
        </p:nvSpPr>
        <p:spPr>
          <a:xfrm>
            <a:off x="4775352" y="1785478"/>
            <a:ext cx="373134" cy="1223412"/>
          </a:xfrm>
          <a:prstGeom prst="rect">
            <a:avLst/>
          </a:prstGeom>
          <a:noFill/>
        </p:spPr>
        <p:txBody>
          <a:bodyPr vert="horz" wrap="square" rtlCol="0">
            <a:spAutoFit/>
          </a:bodyPr>
          <a:lstStyle/>
          <a:p>
            <a:pPr algn="ctr"/>
            <a:r>
              <a:rPr lang="en-US" altLang="zh-CN" sz="1050" dirty="0">
                <a:solidFill>
                  <a:srgbClr val="B1865A"/>
                </a:solidFill>
                <a:latin typeface="方正舒体" panose="02010601030101010101" pitchFamily="2" charset="-122"/>
                <a:ea typeface="方正舒体" panose="02010601030101010101" pitchFamily="2" charset="-122"/>
              </a:rPr>
              <a:t>C</a:t>
            </a:r>
            <a:endParaRPr lang="en-US" altLang="zh-CN" sz="1050" dirty="0">
              <a:solidFill>
                <a:srgbClr val="B1865A"/>
              </a:solidFill>
              <a:latin typeface="方正舒体" panose="02010601030101010101" pitchFamily="2" charset="-122"/>
              <a:ea typeface="方正舒体" panose="02010601030101010101" pitchFamily="2" charset="-122"/>
            </a:endParaRPr>
          </a:p>
          <a:p>
            <a:pPr algn="ctr"/>
            <a:r>
              <a:rPr lang="en-US" altLang="zh-CN" sz="1050" dirty="0">
                <a:solidFill>
                  <a:srgbClr val="B1865A"/>
                </a:solidFill>
                <a:latin typeface="方正舒体" panose="02010601030101010101" pitchFamily="2" charset="-122"/>
                <a:ea typeface="方正舒体" panose="02010601030101010101" pitchFamily="2" charset="-122"/>
              </a:rPr>
              <a:t>O</a:t>
            </a:r>
            <a:endParaRPr lang="en-US" altLang="zh-CN" sz="1050" dirty="0">
              <a:solidFill>
                <a:srgbClr val="B1865A"/>
              </a:solidFill>
              <a:latin typeface="方正舒体" panose="02010601030101010101" pitchFamily="2" charset="-122"/>
              <a:ea typeface="方正舒体" panose="02010601030101010101" pitchFamily="2" charset="-122"/>
            </a:endParaRPr>
          </a:p>
          <a:p>
            <a:pPr algn="ctr"/>
            <a:r>
              <a:rPr lang="en-US" altLang="zh-CN" sz="1050" dirty="0">
                <a:solidFill>
                  <a:srgbClr val="B1865A"/>
                </a:solidFill>
                <a:latin typeface="方正舒体" panose="02010601030101010101" pitchFamily="2" charset="-122"/>
                <a:ea typeface="方正舒体" panose="02010601030101010101" pitchFamily="2" charset="-122"/>
              </a:rPr>
              <a:t>N</a:t>
            </a:r>
            <a:endParaRPr lang="en-US" altLang="zh-CN" sz="1050" dirty="0">
              <a:solidFill>
                <a:srgbClr val="B1865A"/>
              </a:solidFill>
              <a:latin typeface="方正舒体" panose="02010601030101010101" pitchFamily="2" charset="-122"/>
              <a:ea typeface="方正舒体" panose="02010601030101010101" pitchFamily="2" charset="-122"/>
            </a:endParaRPr>
          </a:p>
          <a:p>
            <a:pPr algn="ctr"/>
            <a:r>
              <a:rPr lang="en-US" altLang="zh-CN" sz="1050" dirty="0">
                <a:solidFill>
                  <a:srgbClr val="B1865A"/>
                </a:solidFill>
                <a:latin typeface="方正舒体" panose="02010601030101010101" pitchFamily="2" charset="-122"/>
                <a:ea typeface="方正舒体" panose="02010601030101010101" pitchFamily="2" charset="-122"/>
              </a:rPr>
              <a:t>T</a:t>
            </a:r>
            <a:endParaRPr lang="en-US" altLang="zh-CN" sz="1050" dirty="0">
              <a:solidFill>
                <a:srgbClr val="B1865A"/>
              </a:solidFill>
              <a:latin typeface="方正舒体" panose="02010601030101010101" pitchFamily="2" charset="-122"/>
              <a:ea typeface="方正舒体" panose="02010601030101010101" pitchFamily="2" charset="-122"/>
            </a:endParaRPr>
          </a:p>
          <a:p>
            <a:pPr algn="ctr"/>
            <a:r>
              <a:rPr lang="en-US" altLang="zh-CN" sz="1050" dirty="0">
                <a:solidFill>
                  <a:srgbClr val="B1865A"/>
                </a:solidFill>
                <a:latin typeface="方正舒体" panose="02010601030101010101" pitchFamily="2" charset="-122"/>
                <a:ea typeface="方正舒体" panose="02010601030101010101" pitchFamily="2" charset="-122"/>
              </a:rPr>
              <a:t>E</a:t>
            </a:r>
            <a:endParaRPr lang="en-US" altLang="zh-CN" sz="1050" dirty="0">
              <a:solidFill>
                <a:srgbClr val="B1865A"/>
              </a:solidFill>
              <a:latin typeface="方正舒体" panose="02010601030101010101" pitchFamily="2" charset="-122"/>
              <a:ea typeface="方正舒体" panose="02010601030101010101" pitchFamily="2" charset="-122"/>
            </a:endParaRPr>
          </a:p>
          <a:p>
            <a:pPr algn="ctr"/>
            <a:r>
              <a:rPr lang="en-US" altLang="zh-CN" sz="1050" dirty="0">
                <a:solidFill>
                  <a:srgbClr val="B1865A"/>
                </a:solidFill>
                <a:latin typeface="方正舒体" panose="02010601030101010101" pitchFamily="2" charset="-122"/>
                <a:ea typeface="方正舒体" panose="02010601030101010101" pitchFamily="2" charset="-122"/>
              </a:rPr>
              <a:t>N</a:t>
            </a:r>
            <a:endParaRPr lang="en-US" altLang="zh-CN" sz="1050" dirty="0">
              <a:solidFill>
                <a:srgbClr val="B1865A"/>
              </a:solidFill>
              <a:latin typeface="方正舒体" panose="02010601030101010101" pitchFamily="2" charset="-122"/>
              <a:ea typeface="方正舒体" panose="02010601030101010101" pitchFamily="2" charset="-122"/>
            </a:endParaRPr>
          </a:p>
          <a:p>
            <a:pPr algn="ctr"/>
            <a:r>
              <a:rPr lang="en-US" altLang="zh-CN" sz="1050" dirty="0">
                <a:solidFill>
                  <a:srgbClr val="B1865A"/>
                </a:solidFill>
                <a:latin typeface="方正舒体" panose="02010601030101010101" pitchFamily="2" charset="-122"/>
                <a:ea typeface="方正舒体" panose="02010601030101010101" pitchFamily="2" charset="-122"/>
              </a:rPr>
              <a:t>T</a:t>
            </a:r>
            <a:endParaRPr lang="en-US" altLang="zh-CN" sz="1050" dirty="0">
              <a:solidFill>
                <a:srgbClr val="B1865A"/>
              </a:solidFill>
              <a:latin typeface="方正舒体" panose="02010601030101010101" pitchFamily="2" charset="-122"/>
              <a:ea typeface="方正舒体" panose="02010601030101010101" pitchFamily="2" charset="-122"/>
            </a:endParaRPr>
          </a:p>
        </p:txBody>
      </p:sp>
      <p:sp>
        <p:nvSpPr>
          <p:cNvPr id="29" name="文本框 28"/>
          <p:cNvSpPr txBox="1"/>
          <p:nvPr/>
        </p:nvSpPr>
        <p:spPr>
          <a:xfrm>
            <a:off x="5355823" y="1572227"/>
            <a:ext cx="938447" cy="751690"/>
          </a:xfrm>
          <a:prstGeom prst="rect">
            <a:avLst/>
          </a:prstGeom>
          <a:noFill/>
        </p:spPr>
        <p:txBody>
          <a:bodyPr vert="eaVert" wrap="none" rtlCol="0">
            <a:spAutoFit/>
          </a:bodyPr>
          <a:lstStyle/>
          <a:p>
            <a:r>
              <a:rPr lang="zh-CN" altLang="en-US" sz="4400" dirty="0">
                <a:solidFill>
                  <a:srgbClr val="B1865A"/>
                </a:solidFill>
                <a:latin typeface="方正舒体" panose="02010601030101010101" pitchFamily="2" charset="-122"/>
                <a:ea typeface="方正舒体" panose="02010601030101010101" pitchFamily="2" charset="-122"/>
              </a:rPr>
              <a:t>壹</a:t>
            </a:r>
            <a:endParaRPr lang="zh-CN" altLang="en-US" sz="4400" dirty="0">
              <a:solidFill>
                <a:srgbClr val="B1865A"/>
              </a:solidFill>
              <a:latin typeface="方正舒体" panose="02010601030101010101" pitchFamily="2" charset="-122"/>
              <a:ea typeface="方正舒体" panose="02010601030101010101" pitchFamily="2" charset="-122"/>
            </a:endParaRPr>
          </a:p>
        </p:txBody>
      </p:sp>
      <p:cxnSp>
        <p:nvCxnSpPr>
          <p:cNvPr id="31" name="直接连接符 30"/>
          <p:cNvCxnSpPr/>
          <p:nvPr/>
        </p:nvCxnSpPr>
        <p:spPr>
          <a:xfrm>
            <a:off x="6203417" y="1654840"/>
            <a:ext cx="0" cy="52291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a:off x="6365463" y="1654840"/>
            <a:ext cx="1210588" cy="606545"/>
            <a:chOff x="6365463" y="1654840"/>
            <a:chExt cx="1210588" cy="606545"/>
          </a:xfrm>
        </p:grpSpPr>
        <p:sp>
          <p:nvSpPr>
            <p:cNvPr id="30" name="文本框 29"/>
            <p:cNvSpPr txBox="1"/>
            <p:nvPr/>
          </p:nvSpPr>
          <p:spPr>
            <a:xfrm>
              <a:off x="6365463" y="1654840"/>
              <a:ext cx="1210588" cy="400110"/>
            </a:xfrm>
            <a:prstGeom prst="rect">
              <a:avLst/>
            </a:prstGeom>
            <a:noFill/>
          </p:spPr>
          <p:txBody>
            <a:bodyPr wrap="none" rtlCol="0">
              <a:spAutoFit/>
            </a:bodyPr>
            <a:lstStyle/>
            <a:p>
              <a:r>
                <a:rPr lang="zh-CN" altLang="en-US" sz="2000" dirty="0">
                  <a:solidFill>
                    <a:srgbClr val="595959"/>
                  </a:solidFill>
                  <a:latin typeface="方正舒体" panose="02010601030101010101" pitchFamily="2" charset="-122"/>
                  <a:ea typeface="方正舒体" panose="02010601030101010101" pitchFamily="2" charset="-122"/>
                </a:rPr>
                <a:t>认识景教</a:t>
              </a:r>
              <a:endParaRPr lang="zh-CN" altLang="en-US" sz="2000" dirty="0">
                <a:solidFill>
                  <a:srgbClr val="595959"/>
                </a:solidFill>
                <a:latin typeface="方正舒体" panose="02010601030101010101" pitchFamily="2" charset="-122"/>
                <a:ea typeface="方正舒体" panose="02010601030101010101" pitchFamily="2" charset="-122"/>
              </a:endParaRPr>
            </a:p>
          </p:txBody>
        </p:sp>
        <p:sp>
          <p:nvSpPr>
            <p:cNvPr id="32" name="文本框 31"/>
            <p:cNvSpPr txBox="1"/>
            <p:nvPr/>
          </p:nvSpPr>
          <p:spPr>
            <a:xfrm>
              <a:off x="6416263" y="1984386"/>
              <a:ext cx="184731" cy="276999"/>
            </a:xfrm>
            <a:prstGeom prst="rect">
              <a:avLst/>
            </a:prstGeom>
            <a:noFill/>
          </p:spPr>
          <p:txBody>
            <a:bodyPr wrap="none" rtlCol="0">
              <a:spAutoFit/>
            </a:bodyPr>
            <a:lstStyle/>
            <a:p>
              <a:pPr algn="l"/>
              <a:endParaRPr lang="zh-CN" altLang="en-US" sz="1200" spc="300" dirty="0">
                <a:solidFill>
                  <a:srgbClr val="595959"/>
                </a:solidFill>
                <a:uFillTx/>
                <a:latin typeface="方正舒体" panose="02010601030101010101" pitchFamily="2" charset="-122"/>
                <a:ea typeface="方正舒体" panose="02010601030101010101" pitchFamily="2" charset="-122"/>
              </a:endParaRPr>
            </a:p>
          </p:txBody>
        </p:sp>
      </p:grpSp>
      <p:sp>
        <p:nvSpPr>
          <p:cNvPr id="25" name="文本框 24"/>
          <p:cNvSpPr txBox="1"/>
          <p:nvPr/>
        </p:nvSpPr>
        <p:spPr>
          <a:xfrm>
            <a:off x="5367052" y="2492776"/>
            <a:ext cx="938447" cy="751690"/>
          </a:xfrm>
          <a:prstGeom prst="rect">
            <a:avLst/>
          </a:prstGeom>
          <a:noFill/>
        </p:spPr>
        <p:txBody>
          <a:bodyPr vert="eaVert" wrap="none" rtlCol="0">
            <a:spAutoFit/>
          </a:bodyPr>
          <a:lstStyle/>
          <a:p>
            <a:r>
              <a:rPr lang="zh-CN" altLang="en-US" sz="4400" dirty="0">
                <a:solidFill>
                  <a:srgbClr val="B1865A"/>
                </a:solidFill>
                <a:latin typeface="方正舒体" panose="02010601030101010101" pitchFamily="2" charset="-122"/>
                <a:ea typeface="方正舒体" panose="02010601030101010101" pitchFamily="2" charset="-122"/>
              </a:rPr>
              <a:t>贰</a:t>
            </a:r>
            <a:endParaRPr lang="zh-CN" altLang="en-US" sz="4400" dirty="0">
              <a:solidFill>
                <a:srgbClr val="B1865A"/>
              </a:solidFill>
              <a:latin typeface="方正舒体" panose="02010601030101010101" pitchFamily="2" charset="-122"/>
              <a:ea typeface="方正舒体" panose="02010601030101010101" pitchFamily="2" charset="-122"/>
            </a:endParaRPr>
          </a:p>
        </p:txBody>
      </p:sp>
      <p:cxnSp>
        <p:nvCxnSpPr>
          <p:cNvPr id="27" name="直接连接符 26"/>
          <p:cNvCxnSpPr/>
          <p:nvPr/>
        </p:nvCxnSpPr>
        <p:spPr>
          <a:xfrm>
            <a:off x="6214646" y="2575389"/>
            <a:ext cx="0" cy="52291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6376692" y="2575389"/>
            <a:ext cx="3775393" cy="606545"/>
            <a:chOff x="6376692" y="2575389"/>
            <a:chExt cx="3775393" cy="606545"/>
          </a:xfrm>
        </p:grpSpPr>
        <p:sp>
          <p:nvSpPr>
            <p:cNvPr id="26" name="文本框 25"/>
            <p:cNvSpPr txBox="1"/>
            <p:nvPr/>
          </p:nvSpPr>
          <p:spPr>
            <a:xfrm>
              <a:off x="6376692" y="2575389"/>
              <a:ext cx="3775393" cy="400110"/>
            </a:xfrm>
            <a:prstGeom prst="rect">
              <a:avLst/>
            </a:prstGeom>
            <a:noFill/>
          </p:spPr>
          <p:txBody>
            <a:bodyPr wrap="none" rtlCol="0">
              <a:spAutoFit/>
            </a:bodyPr>
            <a:lstStyle/>
            <a:p>
              <a:r>
                <a:rPr lang="zh-CN" altLang="en-US" sz="2000" dirty="0">
                  <a:solidFill>
                    <a:srgbClr val="595959"/>
                  </a:solidFill>
                  <a:latin typeface="方正舒体" panose="02010601030101010101" pitchFamily="2" charset="-122"/>
                  <a:ea typeface="方正舒体" panose="02010601030101010101" pitchFamily="2" charset="-122"/>
                </a:rPr>
                <a:t>文物鉴赏之大秦景教流行中国碑</a:t>
              </a:r>
              <a:endParaRPr lang="zh-CN" altLang="en-US" sz="2000" dirty="0">
                <a:solidFill>
                  <a:srgbClr val="595959"/>
                </a:solidFill>
                <a:latin typeface="方正舒体" panose="02010601030101010101" pitchFamily="2" charset="-122"/>
                <a:ea typeface="方正舒体" panose="02010601030101010101" pitchFamily="2" charset="-122"/>
              </a:endParaRPr>
            </a:p>
          </p:txBody>
        </p:sp>
        <p:sp>
          <p:nvSpPr>
            <p:cNvPr id="28" name="文本框 27"/>
            <p:cNvSpPr txBox="1"/>
            <p:nvPr/>
          </p:nvSpPr>
          <p:spPr>
            <a:xfrm>
              <a:off x="6427492" y="2904935"/>
              <a:ext cx="184731" cy="276999"/>
            </a:xfrm>
            <a:prstGeom prst="rect">
              <a:avLst/>
            </a:prstGeom>
            <a:noFill/>
          </p:spPr>
          <p:txBody>
            <a:bodyPr wrap="none" rtlCol="0">
              <a:spAutoFit/>
            </a:bodyPr>
            <a:lstStyle/>
            <a:p>
              <a:pPr algn="l"/>
              <a:endParaRPr lang="zh-CN" altLang="en-US" sz="1200" spc="300" dirty="0">
                <a:solidFill>
                  <a:srgbClr val="595959"/>
                </a:solidFill>
                <a:uFillTx/>
                <a:latin typeface="方正舒体" panose="02010601030101010101" pitchFamily="2" charset="-122"/>
                <a:ea typeface="方正舒体" panose="02010601030101010101" pitchFamily="2" charset="-122"/>
              </a:endParaRPr>
            </a:p>
          </p:txBody>
        </p:sp>
      </p:grpSp>
      <p:sp>
        <p:nvSpPr>
          <p:cNvPr id="21" name="文本框 20"/>
          <p:cNvSpPr txBox="1"/>
          <p:nvPr/>
        </p:nvSpPr>
        <p:spPr>
          <a:xfrm>
            <a:off x="5375689" y="3413324"/>
            <a:ext cx="938447" cy="751690"/>
          </a:xfrm>
          <a:prstGeom prst="rect">
            <a:avLst/>
          </a:prstGeom>
          <a:noFill/>
        </p:spPr>
        <p:txBody>
          <a:bodyPr vert="eaVert" wrap="none" rtlCol="0">
            <a:spAutoFit/>
          </a:bodyPr>
          <a:lstStyle/>
          <a:p>
            <a:r>
              <a:rPr lang="zh-CN" altLang="en-US" sz="4400" dirty="0">
                <a:solidFill>
                  <a:srgbClr val="B1865A"/>
                </a:solidFill>
                <a:latin typeface="方正舒体" panose="02010601030101010101" pitchFamily="2" charset="-122"/>
                <a:ea typeface="方正舒体" panose="02010601030101010101" pitchFamily="2" charset="-122"/>
              </a:rPr>
              <a:t>叁</a:t>
            </a:r>
            <a:endParaRPr lang="zh-CN" altLang="en-US" sz="4400" dirty="0">
              <a:solidFill>
                <a:srgbClr val="B1865A"/>
              </a:solidFill>
              <a:latin typeface="方正舒体" panose="02010601030101010101" pitchFamily="2" charset="-122"/>
              <a:ea typeface="方正舒体" panose="02010601030101010101" pitchFamily="2" charset="-122"/>
            </a:endParaRPr>
          </a:p>
        </p:txBody>
      </p:sp>
      <p:cxnSp>
        <p:nvCxnSpPr>
          <p:cNvPr id="23" name="直接连接符 22"/>
          <p:cNvCxnSpPr/>
          <p:nvPr/>
        </p:nvCxnSpPr>
        <p:spPr>
          <a:xfrm>
            <a:off x="6223283" y="3495937"/>
            <a:ext cx="0" cy="52291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58" name="组合 57"/>
          <p:cNvGrpSpPr/>
          <p:nvPr/>
        </p:nvGrpSpPr>
        <p:grpSpPr>
          <a:xfrm>
            <a:off x="6385329" y="3495937"/>
            <a:ext cx="2214880" cy="606545"/>
            <a:chOff x="6385329" y="3495937"/>
            <a:chExt cx="2214880" cy="606545"/>
          </a:xfrm>
        </p:grpSpPr>
        <p:sp>
          <p:nvSpPr>
            <p:cNvPr id="22" name="文本框 21"/>
            <p:cNvSpPr txBox="1"/>
            <p:nvPr/>
          </p:nvSpPr>
          <p:spPr>
            <a:xfrm>
              <a:off x="6385329" y="3495937"/>
              <a:ext cx="2214880" cy="398780"/>
            </a:xfrm>
            <a:prstGeom prst="rect">
              <a:avLst/>
            </a:prstGeom>
            <a:noFill/>
          </p:spPr>
          <p:txBody>
            <a:bodyPr wrap="none" rtlCol="0">
              <a:spAutoFit/>
            </a:bodyPr>
            <a:lstStyle/>
            <a:p>
              <a:r>
                <a:rPr lang="zh-CN" altLang="en-US" sz="2000" dirty="0">
                  <a:solidFill>
                    <a:srgbClr val="595959"/>
                  </a:solidFill>
                  <a:latin typeface="方正舒体" panose="02010601030101010101" pitchFamily="2" charset="-122"/>
                  <a:ea typeface="方正舒体" panose="02010601030101010101" pitchFamily="2" charset="-122"/>
                </a:rPr>
                <a:t>文物鉴赏之景教画</a:t>
              </a:r>
              <a:endParaRPr lang="zh-CN" altLang="en-US" sz="2000" dirty="0">
                <a:solidFill>
                  <a:srgbClr val="595959"/>
                </a:solidFill>
                <a:latin typeface="方正舒体" panose="02010601030101010101" pitchFamily="2" charset="-122"/>
                <a:ea typeface="方正舒体" panose="02010601030101010101" pitchFamily="2" charset="-122"/>
              </a:endParaRPr>
            </a:p>
          </p:txBody>
        </p:sp>
        <p:sp>
          <p:nvSpPr>
            <p:cNvPr id="24" name="文本框 23"/>
            <p:cNvSpPr txBox="1"/>
            <p:nvPr/>
          </p:nvSpPr>
          <p:spPr>
            <a:xfrm>
              <a:off x="6436129" y="3825483"/>
              <a:ext cx="184731" cy="276999"/>
            </a:xfrm>
            <a:prstGeom prst="rect">
              <a:avLst/>
            </a:prstGeom>
            <a:noFill/>
          </p:spPr>
          <p:txBody>
            <a:bodyPr wrap="none" rtlCol="0">
              <a:spAutoFit/>
            </a:bodyPr>
            <a:lstStyle/>
            <a:p>
              <a:pPr algn="l"/>
              <a:endParaRPr lang="zh-CN" altLang="en-US" sz="1200" spc="300" dirty="0">
                <a:solidFill>
                  <a:srgbClr val="595959"/>
                </a:solidFill>
                <a:uFillTx/>
                <a:latin typeface="方正舒体" panose="02010601030101010101" pitchFamily="2" charset="-122"/>
                <a:ea typeface="方正舒体" panose="02010601030101010101" pitchFamily="2" charset="-122"/>
              </a:endParaRPr>
            </a:p>
          </p:txBody>
        </p:sp>
      </p:grpSp>
      <p:sp>
        <p:nvSpPr>
          <p:cNvPr id="17" name="文本框 16"/>
          <p:cNvSpPr txBox="1"/>
          <p:nvPr/>
        </p:nvSpPr>
        <p:spPr>
          <a:xfrm>
            <a:off x="5377416" y="4333873"/>
            <a:ext cx="938447" cy="751690"/>
          </a:xfrm>
          <a:prstGeom prst="rect">
            <a:avLst/>
          </a:prstGeom>
          <a:noFill/>
        </p:spPr>
        <p:txBody>
          <a:bodyPr vert="eaVert" wrap="none" rtlCol="0">
            <a:spAutoFit/>
          </a:bodyPr>
          <a:lstStyle/>
          <a:p>
            <a:r>
              <a:rPr lang="zh-CN" altLang="en-US" sz="4400" dirty="0">
                <a:solidFill>
                  <a:srgbClr val="B1865A"/>
                </a:solidFill>
                <a:latin typeface="方正舒体" panose="02010601030101010101" pitchFamily="2" charset="-122"/>
                <a:ea typeface="方正舒体" panose="02010601030101010101" pitchFamily="2" charset="-122"/>
              </a:rPr>
              <a:t>肆</a:t>
            </a:r>
            <a:endParaRPr lang="zh-CN" altLang="en-US" sz="4400" dirty="0">
              <a:solidFill>
                <a:srgbClr val="B1865A"/>
              </a:solidFill>
              <a:latin typeface="方正舒体" panose="02010601030101010101" pitchFamily="2" charset="-122"/>
              <a:ea typeface="方正舒体" panose="02010601030101010101" pitchFamily="2" charset="-122"/>
            </a:endParaRPr>
          </a:p>
        </p:txBody>
      </p:sp>
      <p:cxnSp>
        <p:nvCxnSpPr>
          <p:cNvPr id="19" name="直接连接符 18"/>
          <p:cNvCxnSpPr/>
          <p:nvPr/>
        </p:nvCxnSpPr>
        <p:spPr>
          <a:xfrm>
            <a:off x="6225010" y="4416486"/>
            <a:ext cx="0" cy="52291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6387056" y="4416486"/>
            <a:ext cx="235531" cy="606545"/>
            <a:chOff x="6387056" y="4416486"/>
            <a:chExt cx="235531" cy="606545"/>
          </a:xfrm>
        </p:grpSpPr>
        <p:sp>
          <p:nvSpPr>
            <p:cNvPr id="18" name="文本框 17"/>
            <p:cNvSpPr txBox="1"/>
            <p:nvPr/>
          </p:nvSpPr>
          <p:spPr>
            <a:xfrm>
              <a:off x="6387056" y="4416486"/>
              <a:ext cx="184731" cy="400110"/>
            </a:xfrm>
            <a:prstGeom prst="rect">
              <a:avLst/>
            </a:prstGeom>
            <a:noFill/>
          </p:spPr>
          <p:txBody>
            <a:bodyPr wrap="none" rtlCol="0">
              <a:spAutoFit/>
            </a:bodyPr>
            <a:lstStyle/>
            <a:p>
              <a:endParaRPr lang="zh-CN" altLang="en-US" sz="2000" dirty="0">
                <a:solidFill>
                  <a:srgbClr val="595959"/>
                </a:solidFill>
                <a:latin typeface="方正舒体" panose="02010601030101010101" pitchFamily="2" charset="-122"/>
                <a:ea typeface="方正舒体" panose="02010601030101010101" pitchFamily="2" charset="-122"/>
              </a:endParaRPr>
            </a:p>
          </p:txBody>
        </p:sp>
        <p:sp>
          <p:nvSpPr>
            <p:cNvPr id="20" name="文本框 19"/>
            <p:cNvSpPr txBox="1"/>
            <p:nvPr/>
          </p:nvSpPr>
          <p:spPr>
            <a:xfrm>
              <a:off x="6437856" y="4746032"/>
              <a:ext cx="184731" cy="276999"/>
            </a:xfrm>
            <a:prstGeom prst="rect">
              <a:avLst/>
            </a:prstGeom>
            <a:noFill/>
          </p:spPr>
          <p:txBody>
            <a:bodyPr wrap="none" rtlCol="0">
              <a:spAutoFit/>
            </a:bodyPr>
            <a:lstStyle/>
            <a:p>
              <a:pPr algn="l"/>
              <a:endParaRPr lang="zh-CN" altLang="en-US" sz="1200" spc="300" dirty="0">
                <a:solidFill>
                  <a:srgbClr val="595959"/>
                </a:solidFill>
                <a:uFillTx/>
                <a:latin typeface="方正舒体" panose="02010601030101010101" pitchFamily="2" charset="-122"/>
                <a:ea typeface="方正舒体" panose="02010601030101010101" pitchFamily="2" charset="-122"/>
              </a:endParaRPr>
            </a:p>
          </p:txBody>
        </p:sp>
      </p:grpSp>
      <p:cxnSp>
        <p:nvCxnSpPr>
          <p:cNvPr id="39" name="PA_直接连接符 44"/>
          <p:cNvCxnSpPr/>
          <p:nvPr>
            <p:custDataLst>
              <p:tags r:id="rId6"/>
            </p:custDataLst>
          </p:nvPr>
        </p:nvCxnSpPr>
        <p:spPr>
          <a:xfrm rot="16200000" flipH="1">
            <a:off x="3856300" y="1540705"/>
            <a:ext cx="496023"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0" name="PA_直接连接符 44"/>
          <p:cNvCxnSpPr/>
          <p:nvPr>
            <p:custDataLst>
              <p:tags r:id="rId7"/>
            </p:custDataLst>
          </p:nvPr>
        </p:nvCxnSpPr>
        <p:spPr>
          <a:xfrm rot="16200000" flipH="1">
            <a:off x="4916878" y="2938890"/>
            <a:ext cx="496023"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1" name="PA_直接连接符 44"/>
          <p:cNvCxnSpPr/>
          <p:nvPr>
            <p:custDataLst>
              <p:tags r:id="rId8"/>
            </p:custDataLst>
          </p:nvPr>
        </p:nvCxnSpPr>
        <p:spPr>
          <a:xfrm>
            <a:off x="4003371" y="1376567"/>
            <a:ext cx="654469"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2" name="PA_直接连接符 44"/>
          <p:cNvCxnSpPr/>
          <p:nvPr>
            <p:custDataLst>
              <p:tags r:id="rId9"/>
            </p:custDataLst>
          </p:nvPr>
        </p:nvCxnSpPr>
        <p:spPr>
          <a:xfrm>
            <a:off x="4607039" y="3120748"/>
            <a:ext cx="654466"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pic>
        <p:nvPicPr>
          <p:cNvPr id="52" name="PA_图片 26"/>
          <p:cNvPicPr>
            <a:picLocks noChangeAspect="1"/>
          </p:cNvPicPr>
          <p:nvPr>
            <p:custDataLst>
              <p:tags r:id="rId10"/>
            </p:custDataLst>
          </p:nvPr>
        </p:nvPicPr>
        <p:blipFill>
          <a:blip r:embed="rId11"/>
          <a:stretch>
            <a:fillRect/>
          </a:stretch>
        </p:blipFill>
        <p:spPr>
          <a:xfrm>
            <a:off x="1145558" y="603799"/>
            <a:ext cx="627362" cy="5500916"/>
          </a:xfrm>
          <a:prstGeom prst="rect">
            <a:avLst/>
          </a:prstGeom>
        </p:spPr>
      </p:pic>
      <p:pic>
        <p:nvPicPr>
          <p:cNvPr id="53" name="图片 52"/>
          <p:cNvPicPr>
            <a:picLocks noChangeAspect="1"/>
          </p:cNvPicPr>
          <p:nvPr/>
        </p:nvPicPr>
        <p:blipFill>
          <a:blip r:embed="rId11"/>
          <a:stretch>
            <a:fillRect/>
          </a:stretch>
        </p:blipFill>
        <p:spPr>
          <a:xfrm>
            <a:off x="572439" y="603799"/>
            <a:ext cx="627362" cy="5500916"/>
          </a:xfrm>
          <a:prstGeom prst="rect">
            <a:avLst/>
          </a:prstGeom>
        </p:spPr>
      </p:pic>
      <p:sp>
        <p:nvSpPr>
          <p:cNvPr id="38" name="文本框 37"/>
          <p:cNvSpPr txBox="1"/>
          <p:nvPr/>
        </p:nvSpPr>
        <p:spPr>
          <a:xfrm>
            <a:off x="6365463" y="4429000"/>
            <a:ext cx="1210588" cy="400110"/>
          </a:xfrm>
          <a:prstGeom prst="rect">
            <a:avLst/>
          </a:prstGeom>
          <a:noFill/>
        </p:spPr>
        <p:txBody>
          <a:bodyPr wrap="none" rtlCol="0">
            <a:spAutoFit/>
          </a:bodyPr>
          <a:lstStyle/>
          <a:p>
            <a:r>
              <a:rPr lang="zh-CN" altLang="en-US" sz="2000" dirty="0">
                <a:solidFill>
                  <a:srgbClr val="595959"/>
                </a:solidFill>
                <a:latin typeface="方正舒体" panose="02010601030101010101" pitchFamily="2" charset="-122"/>
                <a:ea typeface="方正舒体" panose="02010601030101010101" pitchFamily="2" charset="-122"/>
              </a:rPr>
              <a:t>双向融合</a:t>
            </a:r>
            <a:endParaRPr lang="zh-CN" altLang="en-US" sz="2000" dirty="0">
              <a:solidFill>
                <a:srgbClr val="595959"/>
              </a:solidFill>
              <a:latin typeface="方正舒体" panose="02010601030101010101" pitchFamily="2" charset="-122"/>
              <a:ea typeface="方正舒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8000"/>
    </mc:Choice>
    <mc:Fallback>
      <p:transition spd="slow" advTm="8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3" presetClass="path" presetSubtype="0" accel="50000" decel="50000" fill="hold" nodeType="withEffect">
                                  <p:stCondLst>
                                    <p:cond delay="0"/>
                                  </p:stCondLst>
                                  <p:childTnLst>
                                    <p:animMotion origin="layout" path="M -1.45833E-6 1.11111E-6 L 0.80534 1.11111E-6 " pathEditMode="relative" rAng="0" ptsTypes="AA">
                                      <p:cBhvr>
                                        <p:cTn id="6" dur="1000" fill="hold"/>
                                        <p:tgtEl>
                                          <p:spTgt spid="52"/>
                                        </p:tgtEl>
                                        <p:attrNameLst>
                                          <p:attrName>ppt_x</p:attrName>
                                          <p:attrName>ppt_y</p:attrName>
                                        </p:attrNameLst>
                                      </p:cBhvr>
                                      <p:rCtr x="40260" y="0"/>
                                    </p:animMotion>
                                  </p:childTnLst>
                                </p:cTn>
                              </p:par>
                              <p:par>
                                <p:cTn id="7" presetID="22" presetClass="entr" presetSubtype="8" fill="hold" nodeType="withEffect">
                                  <p:stCondLst>
                                    <p:cond delay="150"/>
                                  </p:stCondLst>
                                  <p:childTnLst>
                                    <p:set>
                                      <p:cBhvr>
                                        <p:cTn id="8" dur="1" fill="hold">
                                          <p:stCondLst>
                                            <p:cond delay="0"/>
                                          </p:stCondLst>
                                        </p:cTn>
                                        <p:tgtEl>
                                          <p:spTgt spid="55"/>
                                        </p:tgtEl>
                                        <p:attrNameLst>
                                          <p:attrName>style.visibility</p:attrName>
                                        </p:attrNameLst>
                                      </p:cBhvr>
                                      <p:to>
                                        <p:strVal val="visible"/>
                                      </p:to>
                                    </p:set>
                                    <p:animEffect transition="in" filter="wipe(left)">
                                      <p:cBhvr>
                                        <p:cTn id="9" dur="720"/>
                                        <p:tgtEl>
                                          <p:spTgt spid="55"/>
                                        </p:tgtEl>
                                      </p:cBhvr>
                                    </p:animEffect>
                                  </p:childTnLst>
                                </p:cTn>
                              </p:par>
                            </p:childTnLst>
                          </p:cTn>
                        </p:par>
                        <p:par>
                          <p:cTn id="10" fill="hold">
                            <p:stCondLst>
                              <p:cond delay="1000"/>
                            </p:stCondLst>
                            <p:childTnLst>
                              <p:par>
                                <p:cTn id="11" presetID="12" presetClass="entr" presetSubtype="8" fill="hold" nodeType="after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p:tgtEl>
                                          <p:spTgt spid="41"/>
                                        </p:tgtEl>
                                        <p:attrNameLst>
                                          <p:attrName>ppt_x</p:attrName>
                                        </p:attrNameLst>
                                      </p:cBhvr>
                                      <p:tavLst>
                                        <p:tav tm="0">
                                          <p:val>
                                            <p:strVal val="#ppt_x-#ppt_w*1.125000"/>
                                          </p:val>
                                        </p:tav>
                                        <p:tav tm="100000">
                                          <p:val>
                                            <p:strVal val="#ppt_x"/>
                                          </p:val>
                                        </p:tav>
                                      </p:tavLst>
                                    </p:anim>
                                    <p:animEffect transition="in" filter="wipe(right)">
                                      <p:cBhvr>
                                        <p:cTn id="14" dur="500"/>
                                        <p:tgtEl>
                                          <p:spTgt spid="41"/>
                                        </p:tgtEl>
                                      </p:cBhvr>
                                    </p:animEffect>
                                  </p:childTnLst>
                                </p:cTn>
                              </p:par>
                              <p:par>
                                <p:cTn id="15" presetID="12" presetClass="entr" presetSubtype="1" fill="hold" nodeType="withEffect">
                                  <p:stCondLst>
                                    <p:cond delay="0"/>
                                  </p:stCondLst>
                                  <p:childTnLst>
                                    <p:set>
                                      <p:cBhvr>
                                        <p:cTn id="16" dur="1" fill="hold">
                                          <p:stCondLst>
                                            <p:cond delay="0"/>
                                          </p:stCondLst>
                                        </p:cTn>
                                        <p:tgtEl>
                                          <p:spTgt spid="39"/>
                                        </p:tgtEl>
                                        <p:attrNameLst>
                                          <p:attrName>style.visibility</p:attrName>
                                        </p:attrNameLst>
                                      </p:cBhvr>
                                      <p:to>
                                        <p:strVal val="visible"/>
                                      </p:to>
                                    </p:set>
                                    <p:anim calcmode="lin" valueType="num">
                                      <p:cBhvr additive="base">
                                        <p:cTn id="17" dur="500"/>
                                        <p:tgtEl>
                                          <p:spTgt spid="39"/>
                                        </p:tgtEl>
                                        <p:attrNameLst>
                                          <p:attrName>ppt_y</p:attrName>
                                        </p:attrNameLst>
                                      </p:cBhvr>
                                      <p:tavLst>
                                        <p:tav tm="0">
                                          <p:val>
                                            <p:strVal val="#ppt_y-#ppt_h*1.125000"/>
                                          </p:val>
                                        </p:tav>
                                        <p:tav tm="100000">
                                          <p:val>
                                            <p:strVal val="#ppt_y"/>
                                          </p:val>
                                        </p:tav>
                                      </p:tavLst>
                                    </p:anim>
                                    <p:animEffect transition="in" filter="wipe(down)">
                                      <p:cBhvr>
                                        <p:cTn id="18" dur="500"/>
                                        <p:tgtEl>
                                          <p:spTgt spid="39"/>
                                        </p:tgtEl>
                                      </p:cBhvr>
                                    </p:animEffect>
                                  </p:childTnLst>
                                </p:cTn>
                              </p:par>
                              <p:par>
                                <p:cTn id="19" presetID="12" presetClass="entr" presetSubtype="4"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anim calcmode="lin" valueType="num">
                                      <p:cBhvr additive="base">
                                        <p:cTn id="21" dur="500"/>
                                        <p:tgtEl>
                                          <p:spTgt spid="40"/>
                                        </p:tgtEl>
                                        <p:attrNameLst>
                                          <p:attrName>ppt_y</p:attrName>
                                        </p:attrNameLst>
                                      </p:cBhvr>
                                      <p:tavLst>
                                        <p:tav tm="0">
                                          <p:val>
                                            <p:strVal val="#ppt_y+#ppt_h*1.125000"/>
                                          </p:val>
                                        </p:tav>
                                        <p:tav tm="100000">
                                          <p:val>
                                            <p:strVal val="#ppt_y"/>
                                          </p:val>
                                        </p:tav>
                                      </p:tavLst>
                                    </p:anim>
                                    <p:animEffect transition="in" filter="wipe(up)">
                                      <p:cBhvr>
                                        <p:cTn id="22" dur="500"/>
                                        <p:tgtEl>
                                          <p:spTgt spid="40"/>
                                        </p:tgtEl>
                                      </p:cBhvr>
                                    </p:animEffect>
                                  </p:childTnLst>
                                </p:cTn>
                              </p:par>
                              <p:par>
                                <p:cTn id="23" presetID="12" presetClass="entr" presetSubtype="2" fill="hold" nodeType="withEffect">
                                  <p:stCondLst>
                                    <p:cond delay="0"/>
                                  </p:stCondLst>
                                  <p:childTnLst>
                                    <p:set>
                                      <p:cBhvr>
                                        <p:cTn id="24" dur="1" fill="hold">
                                          <p:stCondLst>
                                            <p:cond delay="0"/>
                                          </p:stCondLst>
                                        </p:cTn>
                                        <p:tgtEl>
                                          <p:spTgt spid="42"/>
                                        </p:tgtEl>
                                        <p:attrNameLst>
                                          <p:attrName>style.visibility</p:attrName>
                                        </p:attrNameLst>
                                      </p:cBhvr>
                                      <p:to>
                                        <p:strVal val="visible"/>
                                      </p:to>
                                    </p:set>
                                    <p:anim calcmode="lin" valueType="num">
                                      <p:cBhvr additive="base">
                                        <p:cTn id="25" dur="500"/>
                                        <p:tgtEl>
                                          <p:spTgt spid="42"/>
                                        </p:tgtEl>
                                        <p:attrNameLst>
                                          <p:attrName>ppt_x</p:attrName>
                                        </p:attrNameLst>
                                      </p:cBhvr>
                                      <p:tavLst>
                                        <p:tav tm="0">
                                          <p:val>
                                            <p:strVal val="#ppt_x+#ppt_w*1.125000"/>
                                          </p:val>
                                        </p:tav>
                                        <p:tav tm="100000">
                                          <p:val>
                                            <p:strVal val="#ppt_x"/>
                                          </p:val>
                                        </p:tav>
                                      </p:tavLst>
                                    </p:anim>
                                    <p:animEffect transition="in" filter="wipe(left)">
                                      <p:cBhvr>
                                        <p:cTn id="26" dur="500"/>
                                        <p:tgtEl>
                                          <p:spTgt spid="42"/>
                                        </p:tgtEl>
                                      </p:cBhvr>
                                    </p:animEffect>
                                  </p:childTnLst>
                                </p:cTn>
                              </p:par>
                            </p:childTnLst>
                          </p:cTn>
                        </p:par>
                        <p:par>
                          <p:cTn id="27" fill="hold">
                            <p:stCondLst>
                              <p:cond delay="1500"/>
                            </p:stCondLst>
                            <p:childTnLst>
                              <p:par>
                                <p:cTn id="28" presetID="38" presetClass="entr" presetSubtype="0" accel="50000" fill="hold" grpId="0" nodeType="afterEffect">
                                  <p:stCondLst>
                                    <p:cond delay="0"/>
                                  </p:stCondLst>
                                  <p:iterate type="lt">
                                    <p:tmPct val="50000"/>
                                  </p:iterate>
                                  <p:childTnLst>
                                    <p:set>
                                      <p:cBhvr>
                                        <p:cTn id="29" dur="1" fill="hold">
                                          <p:stCondLst>
                                            <p:cond delay="0"/>
                                          </p:stCondLst>
                                        </p:cTn>
                                        <p:tgtEl>
                                          <p:spTgt spid="10"/>
                                        </p:tgtEl>
                                        <p:attrNameLst>
                                          <p:attrName>style.visibility</p:attrName>
                                        </p:attrNameLst>
                                      </p:cBhvr>
                                      <p:to>
                                        <p:strVal val="visible"/>
                                      </p:to>
                                    </p:set>
                                    <p:set>
                                      <p:cBhvr>
                                        <p:cTn id="30" dur="455" fill="hold">
                                          <p:stCondLst>
                                            <p:cond delay="0"/>
                                          </p:stCondLst>
                                        </p:cTn>
                                        <p:tgtEl>
                                          <p:spTgt spid="10"/>
                                        </p:tgtEl>
                                        <p:attrNameLst>
                                          <p:attrName>style.rotation</p:attrName>
                                        </p:attrNameLst>
                                      </p:cBhvr>
                                      <p:to>
                                        <p:strVal val="-45.0"/>
                                      </p:to>
                                    </p:set>
                                    <p:anim calcmode="lin" valueType="num">
                                      <p:cBhvr>
                                        <p:cTn id="31" dur="455" fill="hold">
                                          <p:stCondLst>
                                            <p:cond delay="455"/>
                                          </p:stCondLst>
                                        </p:cTn>
                                        <p:tgtEl>
                                          <p:spTgt spid="10"/>
                                        </p:tgtEl>
                                        <p:attrNameLst>
                                          <p:attrName>style.rotation</p:attrName>
                                        </p:attrNameLst>
                                      </p:cBhvr>
                                      <p:tavLst>
                                        <p:tav tm="0">
                                          <p:val>
                                            <p:fltVal val="-45"/>
                                          </p:val>
                                        </p:tav>
                                        <p:tav tm="69900">
                                          <p:val>
                                            <p:fltVal val="45"/>
                                          </p:val>
                                        </p:tav>
                                        <p:tav tm="100000">
                                          <p:val>
                                            <p:fltVal val="0"/>
                                          </p:val>
                                        </p:tav>
                                      </p:tavLst>
                                    </p:anim>
                                    <p:anim calcmode="lin" valueType="num">
                                      <p:cBhvr>
                                        <p:cTn id="32" dur="455" fill="hold">
                                          <p:stCondLst>
                                            <p:cond delay="0"/>
                                          </p:stCondLst>
                                        </p:cTn>
                                        <p:tgtEl>
                                          <p:spTgt spid="10"/>
                                        </p:tgtEl>
                                        <p:attrNameLst>
                                          <p:attrName>ppt_y</p:attrName>
                                        </p:attrNameLst>
                                      </p:cBhvr>
                                      <p:tavLst>
                                        <p:tav tm="0">
                                          <p:val>
                                            <p:strVal val="#ppt_y-1"/>
                                          </p:val>
                                        </p:tav>
                                        <p:tav tm="100000">
                                          <p:val>
                                            <p:strVal val="#ppt_y-(0.354*#ppt_w-0.172*#ppt_h)"/>
                                          </p:val>
                                        </p:tav>
                                      </p:tavLst>
                                    </p:anim>
                                    <p:anim calcmode="lin" valueType="num">
                                      <p:cBhvr>
                                        <p:cTn id="33" dur="156" decel="50000" autoRev="1" fill="hold">
                                          <p:stCondLst>
                                            <p:cond delay="455"/>
                                          </p:stCondLst>
                                        </p:cTn>
                                        <p:tgtEl>
                                          <p:spTgt spid="10"/>
                                        </p:tgtEl>
                                        <p:attrNameLst>
                                          <p:attrName>ppt_y</p:attrName>
                                        </p:attrNameLst>
                                      </p:cBhvr>
                                      <p:tavLst>
                                        <p:tav tm="0">
                                          <p:val>
                                            <p:strVal val="#ppt_y-(0.354*#ppt_w-0.172*#ppt_h)"/>
                                          </p:val>
                                        </p:tav>
                                        <p:tav tm="100000">
                                          <p:val>
                                            <p:strVal val="#ppt_y-(0.354*#ppt_w-0.172*#ppt_h)-#ppt_h/2"/>
                                          </p:val>
                                        </p:tav>
                                      </p:tavLst>
                                    </p:anim>
                                    <p:anim calcmode="lin" valueType="num">
                                      <p:cBhvr>
                                        <p:cTn id="34" dur="136" fill="hold">
                                          <p:stCondLst>
                                            <p:cond delay="864"/>
                                          </p:stCondLst>
                                        </p:cTn>
                                        <p:tgtEl>
                                          <p:spTgt spid="10"/>
                                        </p:tgtEl>
                                        <p:attrNameLst>
                                          <p:attrName>ppt_y</p:attrName>
                                        </p:attrNameLst>
                                      </p:cBhvr>
                                      <p:tavLst>
                                        <p:tav tm="0">
                                          <p:val>
                                            <p:strVal val="#ppt_y-(0.354*#ppt_w-0.172*#ppt_h)"/>
                                          </p:val>
                                        </p:tav>
                                        <p:tav tm="100000">
                                          <p:val>
                                            <p:strVal val="#ppt_y"/>
                                          </p:val>
                                        </p:tav>
                                      </p:tavLst>
                                    </p:anim>
                                  </p:childTnLst>
                                </p:cTn>
                              </p:par>
                            </p:childTnLst>
                          </p:cTn>
                        </p:par>
                        <p:par>
                          <p:cTn id="35" fill="hold">
                            <p:stCondLst>
                              <p:cond delay="2000"/>
                            </p:stCondLst>
                            <p:childTnLst>
                              <p:par>
                                <p:cTn id="36" presetID="12" presetClass="entr" presetSubtype="8" fill="hold" grpId="0" nodeType="after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p:tgtEl>
                                          <p:spTgt spid="11"/>
                                        </p:tgtEl>
                                        <p:attrNameLst>
                                          <p:attrName>ppt_x</p:attrName>
                                        </p:attrNameLst>
                                      </p:cBhvr>
                                      <p:tavLst>
                                        <p:tav tm="0">
                                          <p:val>
                                            <p:strVal val="#ppt_x-#ppt_w*1.125000"/>
                                          </p:val>
                                        </p:tav>
                                        <p:tav tm="100000">
                                          <p:val>
                                            <p:strVal val="#ppt_x"/>
                                          </p:val>
                                        </p:tav>
                                      </p:tavLst>
                                    </p:anim>
                                    <p:animEffect transition="in" filter="wipe(right)">
                                      <p:cBhvr>
                                        <p:cTn id="39" dur="500"/>
                                        <p:tgtEl>
                                          <p:spTgt spid="11"/>
                                        </p:tgtEl>
                                      </p:cBhvr>
                                    </p:animEffect>
                                  </p:childTnLst>
                                </p:cTn>
                              </p:par>
                            </p:childTnLst>
                          </p:cTn>
                        </p:par>
                        <p:par>
                          <p:cTn id="40" fill="hold">
                            <p:stCondLst>
                              <p:cond delay="2500"/>
                            </p:stCondLst>
                            <p:childTnLst>
                              <p:par>
                                <p:cTn id="41" presetID="49" presetClass="entr" presetSubtype="0" decel="100000" fill="hold" nodeType="afterEffect">
                                  <p:stCondLst>
                                    <p:cond delay="0"/>
                                  </p:stCondLst>
                                  <p:childTnLst>
                                    <p:set>
                                      <p:cBhvr>
                                        <p:cTn id="42" dur="1" fill="hold">
                                          <p:stCondLst>
                                            <p:cond delay="0"/>
                                          </p:stCondLst>
                                        </p:cTn>
                                        <p:tgtEl>
                                          <p:spTgt spid="31"/>
                                        </p:tgtEl>
                                        <p:attrNameLst>
                                          <p:attrName>style.visibility</p:attrName>
                                        </p:attrNameLst>
                                      </p:cBhvr>
                                      <p:to>
                                        <p:strVal val="visible"/>
                                      </p:to>
                                    </p:set>
                                    <p:anim calcmode="lin" valueType="num">
                                      <p:cBhvr>
                                        <p:cTn id="43" dur="500" fill="hold"/>
                                        <p:tgtEl>
                                          <p:spTgt spid="31"/>
                                        </p:tgtEl>
                                        <p:attrNameLst>
                                          <p:attrName>ppt_w</p:attrName>
                                        </p:attrNameLst>
                                      </p:cBhvr>
                                      <p:tavLst>
                                        <p:tav tm="0">
                                          <p:val>
                                            <p:fltVal val="0"/>
                                          </p:val>
                                        </p:tav>
                                        <p:tav tm="100000">
                                          <p:val>
                                            <p:strVal val="#ppt_w"/>
                                          </p:val>
                                        </p:tav>
                                      </p:tavLst>
                                    </p:anim>
                                    <p:anim calcmode="lin" valueType="num">
                                      <p:cBhvr>
                                        <p:cTn id="44" dur="500" fill="hold"/>
                                        <p:tgtEl>
                                          <p:spTgt spid="31"/>
                                        </p:tgtEl>
                                        <p:attrNameLst>
                                          <p:attrName>ppt_h</p:attrName>
                                        </p:attrNameLst>
                                      </p:cBhvr>
                                      <p:tavLst>
                                        <p:tav tm="0">
                                          <p:val>
                                            <p:fltVal val="0"/>
                                          </p:val>
                                        </p:tav>
                                        <p:tav tm="100000">
                                          <p:val>
                                            <p:strVal val="#ppt_h"/>
                                          </p:val>
                                        </p:tav>
                                      </p:tavLst>
                                    </p:anim>
                                    <p:anim calcmode="lin" valueType="num">
                                      <p:cBhvr>
                                        <p:cTn id="45" dur="500" fill="hold"/>
                                        <p:tgtEl>
                                          <p:spTgt spid="31"/>
                                        </p:tgtEl>
                                        <p:attrNameLst>
                                          <p:attrName>style.rotation</p:attrName>
                                        </p:attrNameLst>
                                      </p:cBhvr>
                                      <p:tavLst>
                                        <p:tav tm="0">
                                          <p:val>
                                            <p:fltVal val="360"/>
                                          </p:val>
                                        </p:tav>
                                        <p:tav tm="100000">
                                          <p:val>
                                            <p:fltVal val="0"/>
                                          </p:val>
                                        </p:tav>
                                      </p:tavLst>
                                    </p:anim>
                                    <p:animEffect transition="in" filter="fade">
                                      <p:cBhvr>
                                        <p:cTn id="46" dur="500"/>
                                        <p:tgtEl>
                                          <p:spTgt spid="31"/>
                                        </p:tgtEl>
                                      </p:cBhvr>
                                    </p:animEffect>
                                  </p:childTnLst>
                                </p:cTn>
                              </p:par>
                              <p:par>
                                <p:cTn id="47" presetID="37" presetClass="entr" presetSubtype="0" fill="hold" grpId="0" nodeType="withEffect">
                                  <p:stCondLst>
                                    <p:cond delay="0"/>
                                  </p:stCondLst>
                                  <p:childTnLst>
                                    <p:set>
                                      <p:cBhvr>
                                        <p:cTn id="48" dur="1" fill="hold">
                                          <p:stCondLst>
                                            <p:cond delay="0"/>
                                          </p:stCondLst>
                                        </p:cTn>
                                        <p:tgtEl>
                                          <p:spTgt spid="29"/>
                                        </p:tgtEl>
                                        <p:attrNameLst>
                                          <p:attrName>style.visibility</p:attrName>
                                        </p:attrNameLst>
                                      </p:cBhvr>
                                      <p:to>
                                        <p:strVal val="visible"/>
                                      </p:to>
                                    </p:set>
                                    <p:animEffect transition="in" filter="fade">
                                      <p:cBhvr>
                                        <p:cTn id="49" dur="500"/>
                                        <p:tgtEl>
                                          <p:spTgt spid="29"/>
                                        </p:tgtEl>
                                      </p:cBhvr>
                                    </p:animEffect>
                                    <p:anim calcmode="lin" valueType="num">
                                      <p:cBhvr>
                                        <p:cTn id="50" dur="500" fill="hold"/>
                                        <p:tgtEl>
                                          <p:spTgt spid="29"/>
                                        </p:tgtEl>
                                        <p:attrNameLst>
                                          <p:attrName>ppt_x</p:attrName>
                                        </p:attrNameLst>
                                      </p:cBhvr>
                                      <p:tavLst>
                                        <p:tav tm="0">
                                          <p:val>
                                            <p:strVal val="#ppt_x"/>
                                          </p:val>
                                        </p:tav>
                                        <p:tav tm="100000">
                                          <p:val>
                                            <p:strVal val="#ppt_x"/>
                                          </p:val>
                                        </p:tav>
                                      </p:tavLst>
                                    </p:anim>
                                    <p:anim calcmode="lin" valueType="num">
                                      <p:cBhvr>
                                        <p:cTn id="51" dur="450" decel="100000" fill="hold"/>
                                        <p:tgtEl>
                                          <p:spTgt spid="29"/>
                                        </p:tgtEl>
                                        <p:attrNameLst>
                                          <p:attrName>ppt_y</p:attrName>
                                        </p:attrNameLst>
                                      </p:cBhvr>
                                      <p:tavLst>
                                        <p:tav tm="0">
                                          <p:val>
                                            <p:strVal val="#ppt_y+1"/>
                                          </p:val>
                                        </p:tav>
                                        <p:tav tm="100000">
                                          <p:val>
                                            <p:strVal val="#ppt_y-.03"/>
                                          </p:val>
                                        </p:tav>
                                      </p:tavLst>
                                    </p:anim>
                                    <p:anim calcmode="lin" valueType="num">
                                      <p:cBhvr>
                                        <p:cTn id="52" dur="50" accel="100000" fill="hold">
                                          <p:stCondLst>
                                            <p:cond delay="450"/>
                                          </p:stCondLst>
                                        </p:cTn>
                                        <p:tgtEl>
                                          <p:spTgt spid="29"/>
                                        </p:tgtEl>
                                        <p:attrNameLst>
                                          <p:attrName>ppt_y</p:attrName>
                                        </p:attrNameLst>
                                      </p:cBhvr>
                                      <p:tavLst>
                                        <p:tav tm="0">
                                          <p:val>
                                            <p:strVal val="#ppt_y-.03"/>
                                          </p:val>
                                        </p:tav>
                                        <p:tav tm="100000">
                                          <p:val>
                                            <p:strVal val="#ppt_y"/>
                                          </p:val>
                                        </p:tav>
                                      </p:tavLst>
                                    </p:anim>
                                  </p:childTnLst>
                                </p:cTn>
                              </p:par>
                              <p:par>
                                <p:cTn id="53" presetID="31" presetClass="entr" presetSubtype="0" fill="hold" grpId="1" nodeType="with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p:cTn id="55" dur="500" fill="hold"/>
                                        <p:tgtEl>
                                          <p:spTgt spid="29"/>
                                        </p:tgtEl>
                                        <p:attrNameLst>
                                          <p:attrName>ppt_w</p:attrName>
                                        </p:attrNameLst>
                                      </p:cBhvr>
                                      <p:tavLst>
                                        <p:tav tm="0">
                                          <p:val>
                                            <p:fltVal val="0"/>
                                          </p:val>
                                        </p:tav>
                                        <p:tav tm="100000">
                                          <p:val>
                                            <p:strVal val="#ppt_w"/>
                                          </p:val>
                                        </p:tav>
                                      </p:tavLst>
                                    </p:anim>
                                    <p:anim calcmode="lin" valueType="num">
                                      <p:cBhvr>
                                        <p:cTn id="56" dur="500" fill="hold"/>
                                        <p:tgtEl>
                                          <p:spTgt spid="29"/>
                                        </p:tgtEl>
                                        <p:attrNameLst>
                                          <p:attrName>ppt_h</p:attrName>
                                        </p:attrNameLst>
                                      </p:cBhvr>
                                      <p:tavLst>
                                        <p:tav tm="0">
                                          <p:val>
                                            <p:fltVal val="0"/>
                                          </p:val>
                                        </p:tav>
                                        <p:tav tm="100000">
                                          <p:val>
                                            <p:strVal val="#ppt_h"/>
                                          </p:val>
                                        </p:tav>
                                      </p:tavLst>
                                    </p:anim>
                                    <p:anim calcmode="lin" valueType="num">
                                      <p:cBhvr>
                                        <p:cTn id="57" dur="500" fill="hold"/>
                                        <p:tgtEl>
                                          <p:spTgt spid="29"/>
                                        </p:tgtEl>
                                        <p:attrNameLst>
                                          <p:attrName>style.rotation</p:attrName>
                                        </p:attrNameLst>
                                      </p:cBhvr>
                                      <p:tavLst>
                                        <p:tav tm="0">
                                          <p:val>
                                            <p:fltVal val="90"/>
                                          </p:val>
                                        </p:tav>
                                        <p:tav tm="100000">
                                          <p:val>
                                            <p:fltVal val="0"/>
                                          </p:val>
                                        </p:tav>
                                      </p:tavLst>
                                    </p:anim>
                                    <p:animEffect transition="in" filter="fade">
                                      <p:cBhvr>
                                        <p:cTn id="58" dur="500"/>
                                        <p:tgtEl>
                                          <p:spTgt spid="29"/>
                                        </p:tgtEl>
                                      </p:cBhvr>
                                    </p:animEffect>
                                  </p:childTnLst>
                                </p:cTn>
                              </p:par>
                            </p:childTnLst>
                          </p:cTn>
                        </p:par>
                        <p:par>
                          <p:cTn id="59" fill="hold">
                            <p:stCondLst>
                              <p:cond delay="3000"/>
                            </p:stCondLst>
                            <p:childTnLst>
                              <p:par>
                                <p:cTn id="60" presetID="22" presetClass="entr" presetSubtype="8" fill="hold" nodeType="after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wipe(left)">
                                      <p:cBhvr>
                                        <p:cTn id="62" dur="500"/>
                                        <p:tgtEl>
                                          <p:spTgt spid="56"/>
                                        </p:tgtEl>
                                      </p:cBhvr>
                                    </p:animEffect>
                                  </p:childTnLst>
                                </p:cTn>
                              </p:par>
                            </p:childTnLst>
                          </p:cTn>
                        </p:par>
                        <p:par>
                          <p:cTn id="63" fill="hold">
                            <p:stCondLst>
                              <p:cond delay="3500"/>
                            </p:stCondLst>
                            <p:childTnLst>
                              <p:par>
                                <p:cTn id="64" presetID="49" presetClass="entr" presetSubtype="0" decel="100000" fill="hold" nodeType="afterEffect">
                                  <p:stCondLst>
                                    <p:cond delay="0"/>
                                  </p:stCondLst>
                                  <p:childTnLst>
                                    <p:set>
                                      <p:cBhvr>
                                        <p:cTn id="65" dur="1" fill="hold">
                                          <p:stCondLst>
                                            <p:cond delay="0"/>
                                          </p:stCondLst>
                                        </p:cTn>
                                        <p:tgtEl>
                                          <p:spTgt spid="27"/>
                                        </p:tgtEl>
                                        <p:attrNameLst>
                                          <p:attrName>style.visibility</p:attrName>
                                        </p:attrNameLst>
                                      </p:cBhvr>
                                      <p:to>
                                        <p:strVal val="visible"/>
                                      </p:to>
                                    </p:set>
                                    <p:anim calcmode="lin" valueType="num">
                                      <p:cBhvr>
                                        <p:cTn id="66" dur="500" fill="hold"/>
                                        <p:tgtEl>
                                          <p:spTgt spid="27"/>
                                        </p:tgtEl>
                                        <p:attrNameLst>
                                          <p:attrName>ppt_w</p:attrName>
                                        </p:attrNameLst>
                                      </p:cBhvr>
                                      <p:tavLst>
                                        <p:tav tm="0">
                                          <p:val>
                                            <p:fltVal val="0"/>
                                          </p:val>
                                        </p:tav>
                                        <p:tav tm="100000">
                                          <p:val>
                                            <p:strVal val="#ppt_w"/>
                                          </p:val>
                                        </p:tav>
                                      </p:tavLst>
                                    </p:anim>
                                    <p:anim calcmode="lin" valueType="num">
                                      <p:cBhvr>
                                        <p:cTn id="67" dur="500" fill="hold"/>
                                        <p:tgtEl>
                                          <p:spTgt spid="27"/>
                                        </p:tgtEl>
                                        <p:attrNameLst>
                                          <p:attrName>ppt_h</p:attrName>
                                        </p:attrNameLst>
                                      </p:cBhvr>
                                      <p:tavLst>
                                        <p:tav tm="0">
                                          <p:val>
                                            <p:fltVal val="0"/>
                                          </p:val>
                                        </p:tav>
                                        <p:tav tm="100000">
                                          <p:val>
                                            <p:strVal val="#ppt_h"/>
                                          </p:val>
                                        </p:tav>
                                      </p:tavLst>
                                    </p:anim>
                                    <p:anim calcmode="lin" valueType="num">
                                      <p:cBhvr>
                                        <p:cTn id="68" dur="500" fill="hold"/>
                                        <p:tgtEl>
                                          <p:spTgt spid="27"/>
                                        </p:tgtEl>
                                        <p:attrNameLst>
                                          <p:attrName>style.rotation</p:attrName>
                                        </p:attrNameLst>
                                      </p:cBhvr>
                                      <p:tavLst>
                                        <p:tav tm="0">
                                          <p:val>
                                            <p:fltVal val="360"/>
                                          </p:val>
                                        </p:tav>
                                        <p:tav tm="100000">
                                          <p:val>
                                            <p:fltVal val="0"/>
                                          </p:val>
                                        </p:tav>
                                      </p:tavLst>
                                    </p:anim>
                                    <p:animEffect transition="in" filter="fade">
                                      <p:cBhvr>
                                        <p:cTn id="69" dur="500"/>
                                        <p:tgtEl>
                                          <p:spTgt spid="27"/>
                                        </p:tgtEl>
                                      </p:cBhvr>
                                    </p:animEffect>
                                  </p:childTnLst>
                                </p:cTn>
                              </p:par>
                              <p:par>
                                <p:cTn id="70" presetID="37" presetClass="entr" presetSubtype="0" fill="hold" grpId="0" nodeType="with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anim calcmode="lin" valueType="num">
                                      <p:cBhvr>
                                        <p:cTn id="73" dur="500" fill="hold"/>
                                        <p:tgtEl>
                                          <p:spTgt spid="25"/>
                                        </p:tgtEl>
                                        <p:attrNameLst>
                                          <p:attrName>ppt_x</p:attrName>
                                        </p:attrNameLst>
                                      </p:cBhvr>
                                      <p:tavLst>
                                        <p:tav tm="0">
                                          <p:val>
                                            <p:strVal val="#ppt_x"/>
                                          </p:val>
                                        </p:tav>
                                        <p:tav tm="100000">
                                          <p:val>
                                            <p:strVal val="#ppt_x"/>
                                          </p:val>
                                        </p:tav>
                                      </p:tavLst>
                                    </p:anim>
                                    <p:anim calcmode="lin" valueType="num">
                                      <p:cBhvr>
                                        <p:cTn id="74" dur="450" decel="100000" fill="hold"/>
                                        <p:tgtEl>
                                          <p:spTgt spid="25"/>
                                        </p:tgtEl>
                                        <p:attrNameLst>
                                          <p:attrName>ppt_y</p:attrName>
                                        </p:attrNameLst>
                                      </p:cBhvr>
                                      <p:tavLst>
                                        <p:tav tm="0">
                                          <p:val>
                                            <p:strVal val="#ppt_y+1"/>
                                          </p:val>
                                        </p:tav>
                                        <p:tav tm="100000">
                                          <p:val>
                                            <p:strVal val="#ppt_y-.03"/>
                                          </p:val>
                                        </p:tav>
                                      </p:tavLst>
                                    </p:anim>
                                    <p:anim calcmode="lin" valueType="num">
                                      <p:cBhvr>
                                        <p:cTn id="75" dur="50" accel="100000" fill="hold">
                                          <p:stCondLst>
                                            <p:cond delay="450"/>
                                          </p:stCondLst>
                                        </p:cTn>
                                        <p:tgtEl>
                                          <p:spTgt spid="25"/>
                                        </p:tgtEl>
                                        <p:attrNameLst>
                                          <p:attrName>ppt_y</p:attrName>
                                        </p:attrNameLst>
                                      </p:cBhvr>
                                      <p:tavLst>
                                        <p:tav tm="0">
                                          <p:val>
                                            <p:strVal val="#ppt_y-.03"/>
                                          </p:val>
                                        </p:tav>
                                        <p:tav tm="100000">
                                          <p:val>
                                            <p:strVal val="#ppt_y"/>
                                          </p:val>
                                        </p:tav>
                                      </p:tavLst>
                                    </p:anim>
                                  </p:childTnLst>
                                </p:cTn>
                              </p:par>
                              <p:par>
                                <p:cTn id="76" presetID="31" presetClass="entr" presetSubtype="0" fill="hold" grpId="1" nodeType="with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p:cTn id="78" dur="500" fill="hold"/>
                                        <p:tgtEl>
                                          <p:spTgt spid="25"/>
                                        </p:tgtEl>
                                        <p:attrNameLst>
                                          <p:attrName>ppt_w</p:attrName>
                                        </p:attrNameLst>
                                      </p:cBhvr>
                                      <p:tavLst>
                                        <p:tav tm="0">
                                          <p:val>
                                            <p:fltVal val="0"/>
                                          </p:val>
                                        </p:tav>
                                        <p:tav tm="100000">
                                          <p:val>
                                            <p:strVal val="#ppt_w"/>
                                          </p:val>
                                        </p:tav>
                                      </p:tavLst>
                                    </p:anim>
                                    <p:anim calcmode="lin" valueType="num">
                                      <p:cBhvr>
                                        <p:cTn id="79" dur="500" fill="hold"/>
                                        <p:tgtEl>
                                          <p:spTgt spid="25"/>
                                        </p:tgtEl>
                                        <p:attrNameLst>
                                          <p:attrName>ppt_h</p:attrName>
                                        </p:attrNameLst>
                                      </p:cBhvr>
                                      <p:tavLst>
                                        <p:tav tm="0">
                                          <p:val>
                                            <p:fltVal val="0"/>
                                          </p:val>
                                        </p:tav>
                                        <p:tav tm="100000">
                                          <p:val>
                                            <p:strVal val="#ppt_h"/>
                                          </p:val>
                                        </p:tav>
                                      </p:tavLst>
                                    </p:anim>
                                    <p:anim calcmode="lin" valueType="num">
                                      <p:cBhvr>
                                        <p:cTn id="80" dur="500" fill="hold"/>
                                        <p:tgtEl>
                                          <p:spTgt spid="25"/>
                                        </p:tgtEl>
                                        <p:attrNameLst>
                                          <p:attrName>style.rotation</p:attrName>
                                        </p:attrNameLst>
                                      </p:cBhvr>
                                      <p:tavLst>
                                        <p:tav tm="0">
                                          <p:val>
                                            <p:fltVal val="90"/>
                                          </p:val>
                                        </p:tav>
                                        <p:tav tm="100000">
                                          <p:val>
                                            <p:fltVal val="0"/>
                                          </p:val>
                                        </p:tav>
                                      </p:tavLst>
                                    </p:anim>
                                    <p:animEffect transition="in" filter="fade">
                                      <p:cBhvr>
                                        <p:cTn id="81" dur="500"/>
                                        <p:tgtEl>
                                          <p:spTgt spid="25"/>
                                        </p:tgtEl>
                                      </p:cBhvr>
                                    </p:animEffect>
                                  </p:childTnLst>
                                </p:cTn>
                              </p:par>
                            </p:childTnLst>
                          </p:cTn>
                        </p:par>
                        <p:par>
                          <p:cTn id="82" fill="hold">
                            <p:stCondLst>
                              <p:cond delay="4000"/>
                            </p:stCondLst>
                            <p:childTnLst>
                              <p:par>
                                <p:cTn id="83" presetID="22" presetClass="entr" presetSubtype="8" fill="hold" nodeType="after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wipe(left)">
                                      <p:cBhvr>
                                        <p:cTn id="85" dur="500"/>
                                        <p:tgtEl>
                                          <p:spTgt spid="57"/>
                                        </p:tgtEl>
                                      </p:cBhvr>
                                    </p:animEffect>
                                  </p:childTnLst>
                                </p:cTn>
                              </p:par>
                            </p:childTnLst>
                          </p:cTn>
                        </p:par>
                        <p:par>
                          <p:cTn id="86" fill="hold">
                            <p:stCondLst>
                              <p:cond delay="4500"/>
                            </p:stCondLst>
                            <p:childTnLst>
                              <p:par>
                                <p:cTn id="87" presetID="49" presetClass="entr" presetSubtype="0" decel="100000" fill="hold" nodeType="after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p:cTn id="89" dur="500" fill="hold"/>
                                        <p:tgtEl>
                                          <p:spTgt spid="23"/>
                                        </p:tgtEl>
                                        <p:attrNameLst>
                                          <p:attrName>ppt_w</p:attrName>
                                        </p:attrNameLst>
                                      </p:cBhvr>
                                      <p:tavLst>
                                        <p:tav tm="0">
                                          <p:val>
                                            <p:fltVal val="0"/>
                                          </p:val>
                                        </p:tav>
                                        <p:tav tm="100000">
                                          <p:val>
                                            <p:strVal val="#ppt_w"/>
                                          </p:val>
                                        </p:tav>
                                      </p:tavLst>
                                    </p:anim>
                                    <p:anim calcmode="lin" valueType="num">
                                      <p:cBhvr>
                                        <p:cTn id="90" dur="500" fill="hold"/>
                                        <p:tgtEl>
                                          <p:spTgt spid="23"/>
                                        </p:tgtEl>
                                        <p:attrNameLst>
                                          <p:attrName>ppt_h</p:attrName>
                                        </p:attrNameLst>
                                      </p:cBhvr>
                                      <p:tavLst>
                                        <p:tav tm="0">
                                          <p:val>
                                            <p:fltVal val="0"/>
                                          </p:val>
                                        </p:tav>
                                        <p:tav tm="100000">
                                          <p:val>
                                            <p:strVal val="#ppt_h"/>
                                          </p:val>
                                        </p:tav>
                                      </p:tavLst>
                                    </p:anim>
                                    <p:anim calcmode="lin" valueType="num">
                                      <p:cBhvr>
                                        <p:cTn id="91" dur="500" fill="hold"/>
                                        <p:tgtEl>
                                          <p:spTgt spid="23"/>
                                        </p:tgtEl>
                                        <p:attrNameLst>
                                          <p:attrName>style.rotation</p:attrName>
                                        </p:attrNameLst>
                                      </p:cBhvr>
                                      <p:tavLst>
                                        <p:tav tm="0">
                                          <p:val>
                                            <p:fltVal val="360"/>
                                          </p:val>
                                        </p:tav>
                                        <p:tav tm="100000">
                                          <p:val>
                                            <p:fltVal val="0"/>
                                          </p:val>
                                        </p:tav>
                                      </p:tavLst>
                                    </p:anim>
                                    <p:animEffect transition="in" filter="fade">
                                      <p:cBhvr>
                                        <p:cTn id="92" dur="500"/>
                                        <p:tgtEl>
                                          <p:spTgt spid="23"/>
                                        </p:tgtEl>
                                      </p:cBhvr>
                                    </p:animEffect>
                                  </p:childTnLst>
                                </p:cTn>
                              </p:par>
                              <p:par>
                                <p:cTn id="93" presetID="37" presetClass="entr" presetSubtype="0" fill="hold" grpId="0" nodeType="withEffect">
                                  <p:stCondLst>
                                    <p:cond delay="0"/>
                                  </p:stCondLst>
                                  <p:childTnLst>
                                    <p:set>
                                      <p:cBhvr>
                                        <p:cTn id="94" dur="1" fill="hold">
                                          <p:stCondLst>
                                            <p:cond delay="0"/>
                                          </p:stCondLst>
                                        </p:cTn>
                                        <p:tgtEl>
                                          <p:spTgt spid="21"/>
                                        </p:tgtEl>
                                        <p:attrNameLst>
                                          <p:attrName>style.visibility</p:attrName>
                                        </p:attrNameLst>
                                      </p:cBhvr>
                                      <p:to>
                                        <p:strVal val="visible"/>
                                      </p:to>
                                    </p:set>
                                    <p:animEffect transition="in" filter="fade">
                                      <p:cBhvr>
                                        <p:cTn id="95" dur="500"/>
                                        <p:tgtEl>
                                          <p:spTgt spid="21"/>
                                        </p:tgtEl>
                                      </p:cBhvr>
                                    </p:animEffect>
                                    <p:anim calcmode="lin" valueType="num">
                                      <p:cBhvr>
                                        <p:cTn id="96" dur="500" fill="hold"/>
                                        <p:tgtEl>
                                          <p:spTgt spid="21"/>
                                        </p:tgtEl>
                                        <p:attrNameLst>
                                          <p:attrName>ppt_x</p:attrName>
                                        </p:attrNameLst>
                                      </p:cBhvr>
                                      <p:tavLst>
                                        <p:tav tm="0">
                                          <p:val>
                                            <p:strVal val="#ppt_x"/>
                                          </p:val>
                                        </p:tav>
                                        <p:tav tm="100000">
                                          <p:val>
                                            <p:strVal val="#ppt_x"/>
                                          </p:val>
                                        </p:tav>
                                      </p:tavLst>
                                    </p:anim>
                                    <p:anim calcmode="lin" valueType="num">
                                      <p:cBhvr>
                                        <p:cTn id="97" dur="450" decel="100000" fill="hold"/>
                                        <p:tgtEl>
                                          <p:spTgt spid="21"/>
                                        </p:tgtEl>
                                        <p:attrNameLst>
                                          <p:attrName>ppt_y</p:attrName>
                                        </p:attrNameLst>
                                      </p:cBhvr>
                                      <p:tavLst>
                                        <p:tav tm="0">
                                          <p:val>
                                            <p:strVal val="#ppt_y+1"/>
                                          </p:val>
                                        </p:tav>
                                        <p:tav tm="100000">
                                          <p:val>
                                            <p:strVal val="#ppt_y-.03"/>
                                          </p:val>
                                        </p:tav>
                                      </p:tavLst>
                                    </p:anim>
                                    <p:anim calcmode="lin" valueType="num">
                                      <p:cBhvr>
                                        <p:cTn id="98" dur="50" accel="100000" fill="hold">
                                          <p:stCondLst>
                                            <p:cond delay="450"/>
                                          </p:stCondLst>
                                        </p:cTn>
                                        <p:tgtEl>
                                          <p:spTgt spid="21"/>
                                        </p:tgtEl>
                                        <p:attrNameLst>
                                          <p:attrName>ppt_y</p:attrName>
                                        </p:attrNameLst>
                                      </p:cBhvr>
                                      <p:tavLst>
                                        <p:tav tm="0">
                                          <p:val>
                                            <p:strVal val="#ppt_y-.03"/>
                                          </p:val>
                                        </p:tav>
                                        <p:tav tm="100000">
                                          <p:val>
                                            <p:strVal val="#ppt_y"/>
                                          </p:val>
                                        </p:tav>
                                      </p:tavLst>
                                    </p:anim>
                                  </p:childTnLst>
                                </p:cTn>
                              </p:par>
                              <p:par>
                                <p:cTn id="99" presetID="31" presetClass="entr" presetSubtype="0" fill="hold" grpId="1" nodeType="withEffect">
                                  <p:stCondLst>
                                    <p:cond delay="0"/>
                                  </p:stCondLst>
                                  <p:childTnLst>
                                    <p:set>
                                      <p:cBhvr>
                                        <p:cTn id="100" dur="1" fill="hold">
                                          <p:stCondLst>
                                            <p:cond delay="0"/>
                                          </p:stCondLst>
                                        </p:cTn>
                                        <p:tgtEl>
                                          <p:spTgt spid="21"/>
                                        </p:tgtEl>
                                        <p:attrNameLst>
                                          <p:attrName>style.visibility</p:attrName>
                                        </p:attrNameLst>
                                      </p:cBhvr>
                                      <p:to>
                                        <p:strVal val="visible"/>
                                      </p:to>
                                    </p:set>
                                    <p:anim calcmode="lin" valueType="num">
                                      <p:cBhvr>
                                        <p:cTn id="101" dur="500" fill="hold"/>
                                        <p:tgtEl>
                                          <p:spTgt spid="21"/>
                                        </p:tgtEl>
                                        <p:attrNameLst>
                                          <p:attrName>ppt_w</p:attrName>
                                        </p:attrNameLst>
                                      </p:cBhvr>
                                      <p:tavLst>
                                        <p:tav tm="0">
                                          <p:val>
                                            <p:fltVal val="0"/>
                                          </p:val>
                                        </p:tav>
                                        <p:tav tm="100000">
                                          <p:val>
                                            <p:strVal val="#ppt_w"/>
                                          </p:val>
                                        </p:tav>
                                      </p:tavLst>
                                    </p:anim>
                                    <p:anim calcmode="lin" valueType="num">
                                      <p:cBhvr>
                                        <p:cTn id="102" dur="500" fill="hold"/>
                                        <p:tgtEl>
                                          <p:spTgt spid="21"/>
                                        </p:tgtEl>
                                        <p:attrNameLst>
                                          <p:attrName>ppt_h</p:attrName>
                                        </p:attrNameLst>
                                      </p:cBhvr>
                                      <p:tavLst>
                                        <p:tav tm="0">
                                          <p:val>
                                            <p:fltVal val="0"/>
                                          </p:val>
                                        </p:tav>
                                        <p:tav tm="100000">
                                          <p:val>
                                            <p:strVal val="#ppt_h"/>
                                          </p:val>
                                        </p:tav>
                                      </p:tavLst>
                                    </p:anim>
                                    <p:anim calcmode="lin" valueType="num">
                                      <p:cBhvr>
                                        <p:cTn id="103" dur="500" fill="hold"/>
                                        <p:tgtEl>
                                          <p:spTgt spid="21"/>
                                        </p:tgtEl>
                                        <p:attrNameLst>
                                          <p:attrName>style.rotation</p:attrName>
                                        </p:attrNameLst>
                                      </p:cBhvr>
                                      <p:tavLst>
                                        <p:tav tm="0">
                                          <p:val>
                                            <p:fltVal val="90"/>
                                          </p:val>
                                        </p:tav>
                                        <p:tav tm="100000">
                                          <p:val>
                                            <p:fltVal val="0"/>
                                          </p:val>
                                        </p:tav>
                                      </p:tavLst>
                                    </p:anim>
                                    <p:animEffect transition="in" filter="fade">
                                      <p:cBhvr>
                                        <p:cTn id="104" dur="500"/>
                                        <p:tgtEl>
                                          <p:spTgt spid="21"/>
                                        </p:tgtEl>
                                      </p:cBhvr>
                                    </p:animEffect>
                                  </p:childTnLst>
                                </p:cTn>
                              </p:par>
                            </p:childTnLst>
                          </p:cTn>
                        </p:par>
                        <p:par>
                          <p:cTn id="105" fill="hold">
                            <p:stCondLst>
                              <p:cond delay="5000"/>
                            </p:stCondLst>
                            <p:childTnLst>
                              <p:par>
                                <p:cTn id="106" presetID="22" presetClass="entr" presetSubtype="8" fill="hold" nodeType="afterEffect">
                                  <p:stCondLst>
                                    <p:cond delay="0"/>
                                  </p:stCondLst>
                                  <p:childTnLst>
                                    <p:set>
                                      <p:cBhvr>
                                        <p:cTn id="107" dur="1" fill="hold">
                                          <p:stCondLst>
                                            <p:cond delay="0"/>
                                          </p:stCondLst>
                                        </p:cTn>
                                        <p:tgtEl>
                                          <p:spTgt spid="58"/>
                                        </p:tgtEl>
                                        <p:attrNameLst>
                                          <p:attrName>style.visibility</p:attrName>
                                        </p:attrNameLst>
                                      </p:cBhvr>
                                      <p:to>
                                        <p:strVal val="visible"/>
                                      </p:to>
                                    </p:set>
                                    <p:animEffect transition="in" filter="wipe(left)">
                                      <p:cBhvr>
                                        <p:cTn id="108" dur="500"/>
                                        <p:tgtEl>
                                          <p:spTgt spid="58"/>
                                        </p:tgtEl>
                                      </p:cBhvr>
                                    </p:animEffect>
                                  </p:childTnLst>
                                </p:cTn>
                              </p:par>
                            </p:childTnLst>
                          </p:cTn>
                        </p:par>
                        <p:par>
                          <p:cTn id="109" fill="hold">
                            <p:stCondLst>
                              <p:cond delay="5500"/>
                            </p:stCondLst>
                            <p:childTnLst>
                              <p:par>
                                <p:cTn id="110" presetID="49" presetClass="entr" presetSubtype="0" decel="100000" fill="hold" nodeType="afterEffect">
                                  <p:stCondLst>
                                    <p:cond delay="0"/>
                                  </p:stCondLst>
                                  <p:childTnLst>
                                    <p:set>
                                      <p:cBhvr>
                                        <p:cTn id="111" dur="1" fill="hold">
                                          <p:stCondLst>
                                            <p:cond delay="0"/>
                                          </p:stCondLst>
                                        </p:cTn>
                                        <p:tgtEl>
                                          <p:spTgt spid="19"/>
                                        </p:tgtEl>
                                        <p:attrNameLst>
                                          <p:attrName>style.visibility</p:attrName>
                                        </p:attrNameLst>
                                      </p:cBhvr>
                                      <p:to>
                                        <p:strVal val="visible"/>
                                      </p:to>
                                    </p:set>
                                    <p:anim calcmode="lin" valueType="num">
                                      <p:cBhvr>
                                        <p:cTn id="112" dur="500" fill="hold"/>
                                        <p:tgtEl>
                                          <p:spTgt spid="19"/>
                                        </p:tgtEl>
                                        <p:attrNameLst>
                                          <p:attrName>ppt_w</p:attrName>
                                        </p:attrNameLst>
                                      </p:cBhvr>
                                      <p:tavLst>
                                        <p:tav tm="0">
                                          <p:val>
                                            <p:fltVal val="0"/>
                                          </p:val>
                                        </p:tav>
                                        <p:tav tm="100000">
                                          <p:val>
                                            <p:strVal val="#ppt_w"/>
                                          </p:val>
                                        </p:tav>
                                      </p:tavLst>
                                    </p:anim>
                                    <p:anim calcmode="lin" valueType="num">
                                      <p:cBhvr>
                                        <p:cTn id="113" dur="500" fill="hold"/>
                                        <p:tgtEl>
                                          <p:spTgt spid="19"/>
                                        </p:tgtEl>
                                        <p:attrNameLst>
                                          <p:attrName>ppt_h</p:attrName>
                                        </p:attrNameLst>
                                      </p:cBhvr>
                                      <p:tavLst>
                                        <p:tav tm="0">
                                          <p:val>
                                            <p:fltVal val="0"/>
                                          </p:val>
                                        </p:tav>
                                        <p:tav tm="100000">
                                          <p:val>
                                            <p:strVal val="#ppt_h"/>
                                          </p:val>
                                        </p:tav>
                                      </p:tavLst>
                                    </p:anim>
                                    <p:anim calcmode="lin" valueType="num">
                                      <p:cBhvr>
                                        <p:cTn id="114" dur="500" fill="hold"/>
                                        <p:tgtEl>
                                          <p:spTgt spid="19"/>
                                        </p:tgtEl>
                                        <p:attrNameLst>
                                          <p:attrName>style.rotation</p:attrName>
                                        </p:attrNameLst>
                                      </p:cBhvr>
                                      <p:tavLst>
                                        <p:tav tm="0">
                                          <p:val>
                                            <p:fltVal val="360"/>
                                          </p:val>
                                        </p:tav>
                                        <p:tav tm="100000">
                                          <p:val>
                                            <p:fltVal val="0"/>
                                          </p:val>
                                        </p:tav>
                                      </p:tavLst>
                                    </p:anim>
                                    <p:animEffect transition="in" filter="fade">
                                      <p:cBhvr>
                                        <p:cTn id="115" dur="500"/>
                                        <p:tgtEl>
                                          <p:spTgt spid="19"/>
                                        </p:tgtEl>
                                      </p:cBhvr>
                                    </p:animEffect>
                                  </p:childTnLst>
                                </p:cTn>
                              </p:par>
                              <p:par>
                                <p:cTn id="116" presetID="37" presetClass="entr" presetSubtype="0" fill="hold" grpId="0" nodeType="withEffect">
                                  <p:stCondLst>
                                    <p:cond delay="0"/>
                                  </p:stCondLst>
                                  <p:childTnLst>
                                    <p:set>
                                      <p:cBhvr>
                                        <p:cTn id="117" dur="1" fill="hold">
                                          <p:stCondLst>
                                            <p:cond delay="0"/>
                                          </p:stCondLst>
                                        </p:cTn>
                                        <p:tgtEl>
                                          <p:spTgt spid="17"/>
                                        </p:tgtEl>
                                        <p:attrNameLst>
                                          <p:attrName>style.visibility</p:attrName>
                                        </p:attrNameLst>
                                      </p:cBhvr>
                                      <p:to>
                                        <p:strVal val="visible"/>
                                      </p:to>
                                    </p:set>
                                    <p:animEffect transition="in" filter="fade">
                                      <p:cBhvr>
                                        <p:cTn id="118" dur="500"/>
                                        <p:tgtEl>
                                          <p:spTgt spid="17"/>
                                        </p:tgtEl>
                                      </p:cBhvr>
                                    </p:animEffect>
                                    <p:anim calcmode="lin" valueType="num">
                                      <p:cBhvr>
                                        <p:cTn id="119" dur="500" fill="hold"/>
                                        <p:tgtEl>
                                          <p:spTgt spid="17"/>
                                        </p:tgtEl>
                                        <p:attrNameLst>
                                          <p:attrName>ppt_x</p:attrName>
                                        </p:attrNameLst>
                                      </p:cBhvr>
                                      <p:tavLst>
                                        <p:tav tm="0">
                                          <p:val>
                                            <p:strVal val="#ppt_x"/>
                                          </p:val>
                                        </p:tav>
                                        <p:tav tm="100000">
                                          <p:val>
                                            <p:strVal val="#ppt_x"/>
                                          </p:val>
                                        </p:tav>
                                      </p:tavLst>
                                    </p:anim>
                                    <p:anim calcmode="lin" valueType="num">
                                      <p:cBhvr>
                                        <p:cTn id="120" dur="450" decel="100000" fill="hold"/>
                                        <p:tgtEl>
                                          <p:spTgt spid="17"/>
                                        </p:tgtEl>
                                        <p:attrNameLst>
                                          <p:attrName>ppt_y</p:attrName>
                                        </p:attrNameLst>
                                      </p:cBhvr>
                                      <p:tavLst>
                                        <p:tav tm="0">
                                          <p:val>
                                            <p:strVal val="#ppt_y+1"/>
                                          </p:val>
                                        </p:tav>
                                        <p:tav tm="100000">
                                          <p:val>
                                            <p:strVal val="#ppt_y-.03"/>
                                          </p:val>
                                        </p:tav>
                                      </p:tavLst>
                                    </p:anim>
                                    <p:anim calcmode="lin" valueType="num">
                                      <p:cBhvr>
                                        <p:cTn id="121" dur="50" accel="100000" fill="hold">
                                          <p:stCondLst>
                                            <p:cond delay="450"/>
                                          </p:stCondLst>
                                        </p:cTn>
                                        <p:tgtEl>
                                          <p:spTgt spid="17"/>
                                        </p:tgtEl>
                                        <p:attrNameLst>
                                          <p:attrName>ppt_y</p:attrName>
                                        </p:attrNameLst>
                                      </p:cBhvr>
                                      <p:tavLst>
                                        <p:tav tm="0">
                                          <p:val>
                                            <p:strVal val="#ppt_y-.03"/>
                                          </p:val>
                                        </p:tav>
                                        <p:tav tm="100000">
                                          <p:val>
                                            <p:strVal val="#ppt_y"/>
                                          </p:val>
                                        </p:tav>
                                      </p:tavLst>
                                    </p:anim>
                                  </p:childTnLst>
                                </p:cTn>
                              </p:par>
                              <p:par>
                                <p:cTn id="122" presetID="31" presetClass="entr" presetSubtype="0" fill="hold" grpId="1" nodeType="withEffect">
                                  <p:stCondLst>
                                    <p:cond delay="0"/>
                                  </p:stCondLst>
                                  <p:childTnLst>
                                    <p:set>
                                      <p:cBhvr>
                                        <p:cTn id="123" dur="1" fill="hold">
                                          <p:stCondLst>
                                            <p:cond delay="0"/>
                                          </p:stCondLst>
                                        </p:cTn>
                                        <p:tgtEl>
                                          <p:spTgt spid="17"/>
                                        </p:tgtEl>
                                        <p:attrNameLst>
                                          <p:attrName>style.visibility</p:attrName>
                                        </p:attrNameLst>
                                      </p:cBhvr>
                                      <p:to>
                                        <p:strVal val="visible"/>
                                      </p:to>
                                    </p:set>
                                    <p:anim calcmode="lin" valueType="num">
                                      <p:cBhvr>
                                        <p:cTn id="124" dur="500" fill="hold"/>
                                        <p:tgtEl>
                                          <p:spTgt spid="17"/>
                                        </p:tgtEl>
                                        <p:attrNameLst>
                                          <p:attrName>ppt_w</p:attrName>
                                        </p:attrNameLst>
                                      </p:cBhvr>
                                      <p:tavLst>
                                        <p:tav tm="0">
                                          <p:val>
                                            <p:fltVal val="0"/>
                                          </p:val>
                                        </p:tav>
                                        <p:tav tm="100000">
                                          <p:val>
                                            <p:strVal val="#ppt_w"/>
                                          </p:val>
                                        </p:tav>
                                      </p:tavLst>
                                    </p:anim>
                                    <p:anim calcmode="lin" valueType="num">
                                      <p:cBhvr>
                                        <p:cTn id="125" dur="500" fill="hold"/>
                                        <p:tgtEl>
                                          <p:spTgt spid="17"/>
                                        </p:tgtEl>
                                        <p:attrNameLst>
                                          <p:attrName>ppt_h</p:attrName>
                                        </p:attrNameLst>
                                      </p:cBhvr>
                                      <p:tavLst>
                                        <p:tav tm="0">
                                          <p:val>
                                            <p:fltVal val="0"/>
                                          </p:val>
                                        </p:tav>
                                        <p:tav tm="100000">
                                          <p:val>
                                            <p:strVal val="#ppt_h"/>
                                          </p:val>
                                        </p:tav>
                                      </p:tavLst>
                                    </p:anim>
                                    <p:anim calcmode="lin" valueType="num">
                                      <p:cBhvr>
                                        <p:cTn id="126" dur="500" fill="hold"/>
                                        <p:tgtEl>
                                          <p:spTgt spid="17"/>
                                        </p:tgtEl>
                                        <p:attrNameLst>
                                          <p:attrName>style.rotation</p:attrName>
                                        </p:attrNameLst>
                                      </p:cBhvr>
                                      <p:tavLst>
                                        <p:tav tm="0">
                                          <p:val>
                                            <p:fltVal val="90"/>
                                          </p:val>
                                        </p:tav>
                                        <p:tav tm="100000">
                                          <p:val>
                                            <p:fltVal val="0"/>
                                          </p:val>
                                        </p:tav>
                                      </p:tavLst>
                                    </p:anim>
                                    <p:animEffect transition="in" filter="fade">
                                      <p:cBhvr>
                                        <p:cTn id="127" dur="500"/>
                                        <p:tgtEl>
                                          <p:spTgt spid="17"/>
                                        </p:tgtEl>
                                      </p:cBhvr>
                                    </p:animEffect>
                                  </p:childTnLst>
                                </p:cTn>
                              </p:par>
                            </p:childTnLst>
                          </p:cTn>
                        </p:par>
                        <p:par>
                          <p:cTn id="128" fill="hold">
                            <p:stCondLst>
                              <p:cond delay="6000"/>
                            </p:stCondLst>
                            <p:childTnLst>
                              <p:par>
                                <p:cTn id="129" presetID="22" presetClass="entr" presetSubtype="8" fill="hold" nodeType="afterEffect">
                                  <p:stCondLst>
                                    <p:cond delay="0"/>
                                  </p:stCondLst>
                                  <p:childTnLst>
                                    <p:set>
                                      <p:cBhvr>
                                        <p:cTn id="130" dur="1" fill="hold">
                                          <p:stCondLst>
                                            <p:cond delay="0"/>
                                          </p:stCondLst>
                                        </p:cTn>
                                        <p:tgtEl>
                                          <p:spTgt spid="59"/>
                                        </p:tgtEl>
                                        <p:attrNameLst>
                                          <p:attrName>style.visibility</p:attrName>
                                        </p:attrNameLst>
                                      </p:cBhvr>
                                      <p:to>
                                        <p:strVal val="visible"/>
                                      </p:to>
                                    </p:set>
                                    <p:animEffect transition="in" filter="wipe(left)">
                                      <p:cBhvr>
                                        <p:cTn id="131"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29" grpId="0"/>
      <p:bldP spid="29" grpId="1"/>
      <p:bldP spid="25" grpId="0"/>
      <p:bldP spid="25" grpId="1"/>
      <p:bldP spid="21" grpId="0"/>
      <p:bldP spid="21" grpId="1"/>
      <p:bldP spid="17" grpId="0"/>
      <p:bldP spid="17" grpId="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9AF91"/>
        </a:solidFill>
        <a:effectLst/>
      </p:bgPr>
    </p:bg>
    <p:spTree>
      <p:nvGrpSpPr>
        <p:cNvPr id="1" name=""/>
        <p:cNvGrpSpPr/>
        <p:nvPr/>
      </p:nvGrpSpPr>
      <p:grpSpPr>
        <a:xfrm>
          <a:off x="0" y="0"/>
          <a:ext cx="0" cy="0"/>
          <a:chOff x="0" y="0"/>
          <a:chExt cx="0" cy="0"/>
        </a:xfrm>
      </p:grpSpPr>
      <p:grpSp>
        <p:nvGrpSpPr>
          <p:cNvPr id="2" name="组合 1"/>
          <p:cNvGrpSpPr/>
          <p:nvPr/>
        </p:nvGrpSpPr>
        <p:grpSpPr>
          <a:xfrm>
            <a:off x="1006960" y="878935"/>
            <a:ext cx="10178081" cy="4940673"/>
            <a:chOff x="1006960" y="878935"/>
            <a:chExt cx="10178081" cy="4940673"/>
          </a:xfrm>
        </p:grpSpPr>
        <p:grpSp>
          <p:nvGrpSpPr>
            <p:cNvPr id="55" name="组合 54"/>
            <p:cNvGrpSpPr/>
            <p:nvPr/>
          </p:nvGrpSpPr>
          <p:grpSpPr>
            <a:xfrm>
              <a:off x="1006960" y="878935"/>
              <a:ext cx="10178081" cy="4940673"/>
              <a:chOff x="1006960" y="878935"/>
              <a:chExt cx="10178081" cy="4940673"/>
            </a:xfrm>
          </p:grpSpPr>
          <p:grpSp>
            <p:nvGrpSpPr>
              <p:cNvPr id="54" name="组合 53"/>
              <p:cNvGrpSpPr/>
              <p:nvPr/>
            </p:nvGrpSpPr>
            <p:grpSpPr>
              <a:xfrm>
                <a:off x="1006960" y="878935"/>
                <a:ext cx="10178081" cy="4940673"/>
                <a:chOff x="1006960" y="878935"/>
                <a:chExt cx="10178081" cy="4940673"/>
              </a:xfrm>
            </p:grpSpPr>
            <p:pic>
              <p:nvPicPr>
                <p:cNvPr id="5" name="图片 4"/>
                <p:cNvPicPr>
                  <a:picLocks noChangeAspect="1"/>
                </p:cNvPicPr>
                <p:nvPr/>
              </p:nvPicPr>
              <p:blipFill>
                <a:blip r:embed="rId1"/>
                <a:stretch>
                  <a:fillRect/>
                </a:stretch>
              </p:blipFill>
              <p:spPr>
                <a:xfrm>
                  <a:off x="1006960" y="878935"/>
                  <a:ext cx="10178081" cy="4940673"/>
                </a:xfrm>
                <a:prstGeom prst="rect">
                  <a:avLst/>
                </a:prstGeom>
                <a:effectLst>
                  <a:outerShdw blurRad="50800" dist="38100" dir="5400000" algn="t" rotWithShape="0">
                    <a:prstClr val="black">
                      <a:alpha val="40000"/>
                    </a:prstClr>
                  </a:outerShdw>
                </a:effectLst>
              </p:spPr>
            </p:pic>
            <p:sp>
              <p:nvSpPr>
                <p:cNvPr id="46" name="矩形 45"/>
                <p:cNvSpPr/>
                <p:nvPr/>
              </p:nvSpPr>
              <p:spPr>
                <a:xfrm>
                  <a:off x="1313543" y="1172030"/>
                  <a:ext cx="9564915" cy="4372428"/>
                </a:xfrm>
                <a:prstGeom prst="rect">
                  <a:avLst/>
                </a:prstGeom>
                <a:solidFill>
                  <a:schemeClr val="bg1"/>
                </a:solidFill>
                <a:ln>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8" name="图片 7"/>
              <p:cNvPicPr>
                <a:picLocks noChangeAspect="1"/>
              </p:cNvPicPr>
              <p:nvPr/>
            </p:nvPicPr>
            <p:blipFill>
              <a:blip r:embed="rId2"/>
              <a:stretch>
                <a:fillRect/>
              </a:stretch>
            </p:blipFill>
            <p:spPr>
              <a:xfrm>
                <a:off x="1461263" y="3745279"/>
                <a:ext cx="4295642" cy="1821350"/>
              </a:xfrm>
              <a:prstGeom prst="rect">
                <a:avLst/>
              </a:prstGeom>
            </p:spPr>
          </p:pic>
          <p:pic>
            <p:nvPicPr>
              <p:cNvPr id="9" name="图片 8"/>
              <p:cNvPicPr>
                <a:picLocks noChangeAspect="1"/>
              </p:cNvPicPr>
              <p:nvPr/>
            </p:nvPicPr>
            <p:blipFill>
              <a:blip r:embed="rId3"/>
              <a:stretch>
                <a:fillRect/>
              </a:stretch>
            </p:blipFill>
            <p:spPr>
              <a:xfrm>
                <a:off x="4296656" y="4976486"/>
                <a:ext cx="6453422" cy="565247"/>
              </a:xfrm>
              <a:prstGeom prst="rect">
                <a:avLst/>
              </a:prstGeom>
            </p:spPr>
          </p:pic>
          <p:pic>
            <p:nvPicPr>
              <p:cNvPr id="34" name="22"/>
              <p:cNvPicPr>
                <a:picLocks noChangeAspect="1"/>
              </p:cNvPicPr>
              <p:nvPr/>
            </p:nvPicPr>
            <p:blipFill>
              <a:blip r:embed="rId4" cstate="screen"/>
              <a:stretch>
                <a:fillRect/>
              </a:stretch>
            </p:blipFill>
            <p:spPr>
              <a:xfrm rot="5400000">
                <a:off x="1278726" y="1214315"/>
                <a:ext cx="2241395" cy="2186065"/>
              </a:xfrm>
              <a:prstGeom prst="rect">
                <a:avLst/>
              </a:prstGeom>
            </p:spPr>
          </p:pic>
          <p:pic>
            <p:nvPicPr>
              <p:cNvPr id="36" name="11"/>
              <p:cNvPicPr>
                <a:picLocks noChangeAspect="1"/>
              </p:cNvPicPr>
              <p:nvPr/>
            </p:nvPicPr>
            <p:blipFill>
              <a:blip r:embed="rId5" cstate="screen"/>
              <a:stretch>
                <a:fillRect/>
              </a:stretch>
            </p:blipFill>
            <p:spPr>
              <a:xfrm rot="10800000" flipV="1">
                <a:off x="9206920" y="3642652"/>
                <a:ext cx="1665404" cy="1902643"/>
              </a:xfrm>
              <a:prstGeom prst="rect">
                <a:avLst/>
              </a:prstGeom>
            </p:spPr>
          </p:pic>
        </p:grpSp>
        <p:sp>
          <p:nvSpPr>
            <p:cNvPr id="10" name="文本框 9"/>
            <p:cNvSpPr txBox="1"/>
            <p:nvPr/>
          </p:nvSpPr>
          <p:spPr>
            <a:xfrm>
              <a:off x="3875071" y="1437488"/>
              <a:ext cx="1206645" cy="2395006"/>
            </a:xfrm>
            <a:prstGeom prst="rect">
              <a:avLst/>
            </a:prstGeom>
            <a:noFill/>
          </p:spPr>
          <p:txBody>
            <a:bodyPr vert="eaVert" wrap="square" rtlCol="0">
              <a:spAutoFit/>
            </a:bodyPr>
            <a:lstStyle/>
            <a:p>
              <a:r>
                <a:rPr lang="zh-CN" altLang="en-US" sz="6000" dirty="0">
                  <a:solidFill>
                    <a:schemeClr val="tx1">
                      <a:lumMod val="65000"/>
                      <a:lumOff val="35000"/>
                    </a:schemeClr>
                  </a:solidFill>
                  <a:latin typeface="方正舒体" panose="02010601030101010101" pitchFamily="2" charset="-122"/>
                  <a:ea typeface="方正舒体" panose="02010601030101010101" pitchFamily="2" charset="-122"/>
                </a:rPr>
                <a:t>目录</a:t>
              </a:r>
              <a:endParaRPr lang="zh-CN" altLang="en-US" sz="6000" dirty="0">
                <a:solidFill>
                  <a:schemeClr val="tx1">
                    <a:lumMod val="65000"/>
                    <a:lumOff val="35000"/>
                  </a:schemeClr>
                </a:solidFill>
                <a:latin typeface="方正舒体" panose="02010601030101010101" pitchFamily="2" charset="-122"/>
                <a:ea typeface="方正舒体" panose="02010601030101010101" pitchFamily="2" charset="-122"/>
              </a:endParaRPr>
            </a:p>
          </p:txBody>
        </p:sp>
        <p:sp>
          <p:nvSpPr>
            <p:cNvPr id="11" name="文本框 10"/>
            <p:cNvSpPr txBox="1"/>
            <p:nvPr/>
          </p:nvSpPr>
          <p:spPr>
            <a:xfrm>
              <a:off x="4775352" y="1785478"/>
              <a:ext cx="373134" cy="1223412"/>
            </a:xfrm>
            <a:prstGeom prst="rect">
              <a:avLst/>
            </a:prstGeom>
            <a:noFill/>
          </p:spPr>
          <p:txBody>
            <a:bodyPr vert="horz" wrap="square" rtlCol="0">
              <a:spAutoFit/>
            </a:bodyPr>
            <a:lstStyle/>
            <a:p>
              <a:pPr algn="ctr"/>
              <a:r>
                <a:rPr lang="en-US" altLang="zh-CN" sz="1050" dirty="0">
                  <a:solidFill>
                    <a:srgbClr val="B1865A"/>
                  </a:solidFill>
                  <a:latin typeface="方正舒体" panose="02010601030101010101" pitchFamily="2" charset="-122"/>
                  <a:ea typeface="方正舒体" panose="02010601030101010101" pitchFamily="2" charset="-122"/>
                </a:rPr>
                <a:t>C</a:t>
              </a:r>
              <a:endParaRPr lang="en-US" altLang="zh-CN" sz="1050" dirty="0">
                <a:solidFill>
                  <a:srgbClr val="B1865A"/>
                </a:solidFill>
                <a:latin typeface="方正舒体" panose="02010601030101010101" pitchFamily="2" charset="-122"/>
                <a:ea typeface="方正舒体" panose="02010601030101010101" pitchFamily="2" charset="-122"/>
              </a:endParaRPr>
            </a:p>
            <a:p>
              <a:pPr algn="ctr"/>
              <a:r>
                <a:rPr lang="en-US" altLang="zh-CN" sz="1050" dirty="0">
                  <a:solidFill>
                    <a:srgbClr val="B1865A"/>
                  </a:solidFill>
                  <a:latin typeface="方正舒体" panose="02010601030101010101" pitchFamily="2" charset="-122"/>
                  <a:ea typeface="方正舒体" panose="02010601030101010101" pitchFamily="2" charset="-122"/>
                </a:rPr>
                <a:t>O</a:t>
              </a:r>
              <a:endParaRPr lang="en-US" altLang="zh-CN" sz="1050" dirty="0">
                <a:solidFill>
                  <a:srgbClr val="B1865A"/>
                </a:solidFill>
                <a:latin typeface="方正舒体" panose="02010601030101010101" pitchFamily="2" charset="-122"/>
                <a:ea typeface="方正舒体" panose="02010601030101010101" pitchFamily="2" charset="-122"/>
              </a:endParaRPr>
            </a:p>
            <a:p>
              <a:pPr algn="ctr"/>
              <a:r>
                <a:rPr lang="en-US" altLang="zh-CN" sz="1050" dirty="0">
                  <a:solidFill>
                    <a:srgbClr val="B1865A"/>
                  </a:solidFill>
                  <a:latin typeface="方正舒体" panose="02010601030101010101" pitchFamily="2" charset="-122"/>
                  <a:ea typeface="方正舒体" panose="02010601030101010101" pitchFamily="2" charset="-122"/>
                </a:rPr>
                <a:t>N</a:t>
              </a:r>
              <a:endParaRPr lang="en-US" altLang="zh-CN" sz="1050" dirty="0">
                <a:solidFill>
                  <a:srgbClr val="B1865A"/>
                </a:solidFill>
                <a:latin typeface="方正舒体" panose="02010601030101010101" pitchFamily="2" charset="-122"/>
                <a:ea typeface="方正舒体" panose="02010601030101010101" pitchFamily="2" charset="-122"/>
              </a:endParaRPr>
            </a:p>
            <a:p>
              <a:pPr algn="ctr"/>
              <a:r>
                <a:rPr lang="en-US" altLang="zh-CN" sz="1050" dirty="0">
                  <a:solidFill>
                    <a:srgbClr val="B1865A"/>
                  </a:solidFill>
                  <a:latin typeface="方正舒体" panose="02010601030101010101" pitchFamily="2" charset="-122"/>
                  <a:ea typeface="方正舒体" panose="02010601030101010101" pitchFamily="2" charset="-122"/>
                </a:rPr>
                <a:t>T</a:t>
              </a:r>
              <a:endParaRPr lang="en-US" altLang="zh-CN" sz="1050" dirty="0">
                <a:solidFill>
                  <a:srgbClr val="B1865A"/>
                </a:solidFill>
                <a:latin typeface="方正舒体" panose="02010601030101010101" pitchFamily="2" charset="-122"/>
                <a:ea typeface="方正舒体" panose="02010601030101010101" pitchFamily="2" charset="-122"/>
              </a:endParaRPr>
            </a:p>
            <a:p>
              <a:pPr algn="ctr"/>
              <a:r>
                <a:rPr lang="en-US" altLang="zh-CN" sz="1050" dirty="0">
                  <a:solidFill>
                    <a:srgbClr val="B1865A"/>
                  </a:solidFill>
                  <a:latin typeface="方正舒体" panose="02010601030101010101" pitchFamily="2" charset="-122"/>
                  <a:ea typeface="方正舒体" panose="02010601030101010101" pitchFamily="2" charset="-122"/>
                </a:rPr>
                <a:t>E</a:t>
              </a:r>
              <a:endParaRPr lang="en-US" altLang="zh-CN" sz="1050" dirty="0">
                <a:solidFill>
                  <a:srgbClr val="B1865A"/>
                </a:solidFill>
                <a:latin typeface="方正舒体" panose="02010601030101010101" pitchFamily="2" charset="-122"/>
                <a:ea typeface="方正舒体" panose="02010601030101010101" pitchFamily="2" charset="-122"/>
              </a:endParaRPr>
            </a:p>
            <a:p>
              <a:pPr algn="ctr"/>
              <a:r>
                <a:rPr lang="en-US" altLang="zh-CN" sz="1050" dirty="0">
                  <a:solidFill>
                    <a:srgbClr val="B1865A"/>
                  </a:solidFill>
                  <a:latin typeface="方正舒体" panose="02010601030101010101" pitchFamily="2" charset="-122"/>
                  <a:ea typeface="方正舒体" panose="02010601030101010101" pitchFamily="2" charset="-122"/>
                </a:rPr>
                <a:t>N</a:t>
              </a:r>
              <a:endParaRPr lang="en-US" altLang="zh-CN" sz="1050" dirty="0">
                <a:solidFill>
                  <a:srgbClr val="B1865A"/>
                </a:solidFill>
                <a:latin typeface="方正舒体" panose="02010601030101010101" pitchFamily="2" charset="-122"/>
                <a:ea typeface="方正舒体" panose="02010601030101010101" pitchFamily="2" charset="-122"/>
              </a:endParaRPr>
            </a:p>
            <a:p>
              <a:pPr algn="ctr"/>
              <a:r>
                <a:rPr lang="en-US" altLang="zh-CN" sz="1050" dirty="0">
                  <a:solidFill>
                    <a:srgbClr val="B1865A"/>
                  </a:solidFill>
                  <a:latin typeface="方正舒体" panose="02010601030101010101" pitchFamily="2" charset="-122"/>
                  <a:ea typeface="方正舒体" panose="02010601030101010101" pitchFamily="2" charset="-122"/>
                </a:rPr>
                <a:t>T</a:t>
              </a:r>
              <a:endParaRPr lang="en-US" altLang="zh-CN" sz="1050" dirty="0">
                <a:solidFill>
                  <a:srgbClr val="B1865A"/>
                </a:solidFill>
                <a:latin typeface="方正舒体" panose="02010601030101010101" pitchFamily="2" charset="-122"/>
                <a:ea typeface="方正舒体" panose="02010601030101010101" pitchFamily="2" charset="-122"/>
              </a:endParaRPr>
            </a:p>
          </p:txBody>
        </p:sp>
        <p:sp>
          <p:nvSpPr>
            <p:cNvPr id="29" name="文本框 28"/>
            <p:cNvSpPr txBox="1"/>
            <p:nvPr/>
          </p:nvSpPr>
          <p:spPr>
            <a:xfrm>
              <a:off x="5355823" y="1572227"/>
              <a:ext cx="938447" cy="751690"/>
            </a:xfrm>
            <a:prstGeom prst="rect">
              <a:avLst/>
            </a:prstGeom>
            <a:noFill/>
          </p:spPr>
          <p:txBody>
            <a:bodyPr vert="eaVert" wrap="none" rtlCol="0">
              <a:spAutoFit/>
            </a:bodyPr>
            <a:lstStyle/>
            <a:p>
              <a:r>
                <a:rPr lang="zh-CN" altLang="en-US" sz="4400" dirty="0">
                  <a:solidFill>
                    <a:srgbClr val="B1865A"/>
                  </a:solidFill>
                  <a:latin typeface="方正舒体" panose="02010601030101010101" pitchFamily="2" charset="-122"/>
                  <a:ea typeface="方正舒体" panose="02010601030101010101" pitchFamily="2" charset="-122"/>
                </a:rPr>
                <a:t>壹</a:t>
              </a:r>
              <a:endParaRPr lang="zh-CN" altLang="en-US" sz="4400" dirty="0">
                <a:solidFill>
                  <a:srgbClr val="B1865A"/>
                </a:solidFill>
                <a:latin typeface="方正舒体" panose="02010601030101010101" pitchFamily="2" charset="-122"/>
                <a:ea typeface="方正舒体" panose="02010601030101010101" pitchFamily="2" charset="-122"/>
              </a:endParaRPr>
            </a:p>
          </p:txBody>
        </p:sp>
        <p:cxnSp>
          <p:nvCxnSpPr>
            <p:cNvPr id="31" name="直接连接符 30"/>
            <p:cNvCxnSpPr/>
            <p:nvPr/>
          </p:nvCxnSpPr>
          <p:spPr>
            <a:xfrm>
              <a:off x="6203417" y="1654840"/>
              <a:ext cx="0" cy="52291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5367052" y="2492776"/>
              <a:ext cx="938447" cy="751690"/>
            </a:xfrm>
            <a:prstGeom prst="rect">
              <a:avLst/>
            </a:prstGeom>
            <a:noFill/>
          </p:spPr>
          <p:txBody>
            <a:bodyPr vert="eaVert" wrap="none" rtlCol="0">
              <a:spAutoFit/>
            </a:bodyPr>
            <a:lstStyle/>
            <a:p>
              <a:r>
                <a:rPr lang="zh-CN" altLang="en-US" sz="4400" dirty="0">
                  <a:solidFill>
                    <a:srgbClr val="B1865A"/>
                  </a:solidFill>
                  <a:latin typeface="方正舒体" panose="02010601030101010101" pitchFamily="2" charset="-122"/>
                  <a:ea typeface="方正舒体" panose="02010601030101010101" pitchFamily="2" charset="-122"/>
                </a:rPr>
                <a:t>贰</a:t>
              </a:r>
              <a:endParaRPr lang="zh-CN" altLang="en-US" sz="4400" dirty="0">
                <a:solidFill>
                  <a:srgbClr val="B1865A"/>
                </a:solidFill>
                <a:latin typeface="方正舒体" panose="02010601030101010101" pitchFamily="2" charset="-122"/>
                <a:ea typeface="方正舒体" panose="02010601030101010101" pitchFamily="2" charset="-122"/>
              </a:endParaRPr>
            </a:p>
          </p:txBody>
        </p:sp>
        <p:cxnSp>
          <p:nvCxnSpPr>
            <p:cNvPr id="27" name="直接连接符 26"/>
            <p:cNvCxnSpPr/>
            <p:nvPr/>
          </p:nvCxnSpPr>
          <p:spPr>
            <a:xfrm>
              <a:off x="6214646" y="2575389"/>
              <a:ext cx="0" cy="52291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5375689" y="3413324"/>
              <a:ext cx="938447" cy="751690"/>
            </a:xfrm>
            <a:prstGeom prst="rect">
              <a:avLst/>
            </a:prstGeom>
            <a:noFill/>
          </p:spPr>
          <p:txBody>
            <a:bodyPr vert="eaVert" wrap="none" rtlCol="0">
              <a:spAutoFit/>
            </a:bodyPr>
            <a:lstStyle/>
            <a:p>
              <a:r>
                <a:rPr lang="zh-CN" altLang="en-US" sz="4400" dirty="0">
                  <a:solidFill>
                    <a:srgbClr val="B1865A"/>
                  </a:solidFill>
                  <a:latin typeface="方正舒体" panose="02010601030101010101" pitchFamily="2" charset="-122"/>
                  <a:ea typeface="方正舒体" panose="02010601030101010101" pitchFamily="2" charset="-122"/>
                </a:rPr>
                <a:t>叁</a:t>
              </a:r>
              <a:endParaRPr lang="zh-CN" altLang="en-US" sz="4400" dirty="0">
                <a:solidFill>
                  <a:srgbClr val="B1865A"/>
                </a:solidFill>
                <a:latin typeface="方正舒体" panose="02010601030101010101" pitchFamily="2" charset="-122"/>
                <a:ea typeface="方正舒体" panose="02010601030101010101" pitchFamily="2" charset="-122"/>
              </a:endParaRPr>
            </a:p>
          </p:txBody>
        </p:sp>
        <p:cxnSp>
          <p:nvCxnSpPr>
            <p:cNvPr id="23" name="直接连接符 22"/>
            <p:cNvCxnSpPr/>
            <p:nvPr/>
          </p:nvCxnSpPr>
          <p:spPr>
            <a:xfrm>
              <a:off x="6223283" y="3495937"/>
              <a:ext cx="0" cy="52291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5377416" y="4333873"/>
              <a:ext cx="938447" cy="751690"/>
            </a:xfrm>
            <a:prstGeom prst="rect">
              <a:avLst/>
            </a:prstGeom>
            <a:noFill/>
          </p:spPr>
          <p:txBody>
            <a:bodyPr vert="eaVert" wrap="none" rtlCol="0">
              <a:spAutoFit/>
            </a:bodyPr>
            <a:lstStyle/>
            <a:p>
              <a:r>
                <a:rPr lang="zh-CN" altLang="en-US" sz="4400" dirty="0">
                  <a:solidFill>
                    <a:srgbClr val="B1865A"/>
                  </a:solidFill>
                  <a:latin typeface="方正舒体" panose="02010601030101010101" pitchFamily="2" charset="-122"/>
                  <a:ea typeface="方正舒体" panose="02010601030101010101" pitchFamily="2" charset="-122"/>
                </a:rPr>
                <a:t>肆</a:t>
              </a:r>
              <a:endParaRPr lang="zh-CN" altLang="en-US" sz="4400" dirty="0">
                <a:solidFill>
                  <a:srgbClr val="B1865A"/>
                </a:solidFill>
                <a:latin typeface="方正舒体" panose="02010601030101010101" pitchFamily="2" charset="-122"/>
                <a:ea typeface="方正舒体" panose="02010601030101010101" pitchFamily="2" charset="-122"/>
              </a:endParaRPr>
            </a:p>
          </p:txBody>
        </p:sp>
        <p:cxnSp>
          <p:nvCxnSpPr>
            <p:cNvPr id="19" name="直接连接符 18"/>
            <p:cNvCxnSpPr/>
            <p:nvPr/>
          </p:nvCxnSpPr>
          <p:spPr>
            <a:xfrm>
              <a:off x="6225010" y="4416486"/>
              <a:ext cx="0" cy="522915"/>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39" name="PA_直接连接符 44"/>
            <p:cNvCxnSpPr/>
            <p:nvPr>
              <p:custDataLst>
                <p:tags r:id="rId6"/>
              </p:custDataLst>
            </p:nvPr>
          </p:nvCxnSpPr>
          <p:spPr>
            <a:xfrm rot="16200000" flipH="1">
              <a:off x="3856300" y="1540705"/>
              <a:ext cx="496023"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0" name="PA_直接连接符 44"/>
            <p:cNvCxnSpPr/>
            <p:nvPr>
              <p:custDataLst>
                <p:tags r:id="rId7"/>
              </p:custDataLst>
            </p:nvPr>
          </p:nvCxnSpPr>
          <p:spPr>
            <a:xfrm rot="16200000" flipH="1">
              <a:off x="4916878" y="2938890"/>
              <a:ext cx="496023"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1" name="PA_直接连接符 44"/>
            <p:cNvCxnSpPr/>
            <p:nvPr>
              <p:custDataLst>
                <p:tags r:id="rId8"/>
              </p:custDataLst>
            </p:nvPr>
          </p:nvCxnSpPr>
          <p:spPr>
            <a:xfrm>
              <a:off x="4003371" y="1376567"/>
              <a:ext cx="654469"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2" name="PA_直接连接符 44"/>
            <p:cNvCxnSpPr/>
            <p:nvPr>
              <p:custDataLst>
                <p:tags r:id="rId9"/>
              </p:custDataLst>
            </p:nvPr>
          </p:nvCxnSpPr>
          <p:spPr>
            <a:xfrm>
              <a:off x="4607039" y="3120748"/>
              <a:ext cx="654466"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grpSp>
      <p:pic>
        <p:nvPicPr>
          <p:cNvPr id="52" name="PA_图片 26"/>
          <p:cNvPicPr>
            <a:picLocks noChangeAspect="1"/>
          </p:cNvPicPr>
          <p:nvPr>
            <p:custDataLst>
              <p:tags r:id="rId10"/>
            </p:custDataLst>
          </p:nvPr>
        </p:nvPicPr>
        <p:blipFill>
          <a:blip r:embed="rId11"/>
          <a:stretch>
            <a:fillRect/>
          </a:stretch>
        </p:blipFill>
        <p:spPr>
          <a:xfrm>
            <a:off x="10971740" y="603799"/>
            <a:ext cx="627362" cy="5500916"/>
          </a:xfrm>
          <a:prstGeom prst="rect">
            <a:avLst/>
          </a:prstGeom>
        </p:spPr>
      </p:pic>
      <p:pic>
        <p:nvPicPr>
          <p:cNvPr id="53" name="图片 52"/>
          <p:cNvPicPr>
            <a:picLocks noChangeAspect="1"/>
          </p:cNvPicPr>
          <p:nvPr/>
        </p:nvPicPr>
        <p:blipFill>
          <a:blip r:embed="rId11"/>
          <a:stretch>
            <a:fillRect/>
          </a:stretch>
        </p:blipFill>
        <p:spPr>
          <a:xfrm>
            <a:off x="572439" y="603799"/>
            <a:ext cx="627362" cy="5500916"/>
          </a:xfrm>
          <a:prstGeom prst="rect">
            <a:avLst/>
          </a:prstGeom>
        </p:spPr>
      </p:pic>
      <p:grpSp>
        <p:nvGrpSpPr>
          <p:cNvPr id="60" name="组合 59"/>
          <p:cNvGrpSpPr/>
          <p:nvPr/>
        </p:nvGrpSpPr>
        <p:grpSpPr>
          <a:xfrm>
            <a:off x="6365463" y="1654840"/>
            <a:ext cx="1210588" cy="606545"/>
            <a:chOff x="6365463" y="1654840"/>
            <a:chExt cx="1210588" cy="606545"/>
          </a:xfrm>
        </p:grpSpPr>
        <p:sp>
          <p:nvSpPr>
            <p:cNvPr id="61" name="文本框 60"/>
            <p:cNvSpPr txBox="1"/>
            <p:nvPr/>
          </p:nvSpPr>
          <p:spPr>
            <a:xfrm>
              <a:off x="6365463" y="1654840"/>
              <a:ext cx="1210588" cy="400110"/>
            </a:xfrm>
            <a:prstGeom prst="rect">
              <a:avLst/>
            </a:prstGeom>
            <a:noFill/>
          </p:spPr>
          <p:txBody>
            <a:bodyPr wrap="none" rtlCol="0">
              <a:spAutoFit/>
            </a:bodyPr>
            <a:lstStyle/>
            <a:p>
              <a:r>
                <a:rPr lang="zh-CN" altLang="en-US" sz="2000" dirty="0">
                  <a:solidFill>
                    <a:srgbClr val="595959"/>
                  </a:solidFill>
                  <a:latin typeface="方正舒体" panose="02010601030101010101" pitchFamily="2" charset="-122"/>
                  <a:ea typeface="方正舒体" panose="02010601030101010101" pitchFamily="2" charset="-122"/>
                </a:rPr>
                <a:t>认识景教</a:t>
              </a:r>
              <a:endParaRPr lang="zh-CN" altLang="en-US" sz="2000" dirty="0">
                <a:solidFill>
                  <a:srgbClr val="595959"/>
                </a:solidFill>
                <a:latin typeface="方正舒体" panose="02010601030101010101" pitchFamily="2" charset="-122"/>
                <a:ea typeface="方正舒体" panose="02010601030101010101" pitchFamily="2" charset="-122"/>
              </a:endParaRPr>
            </a:p>
          </p:txBody>
        </p:sp>
        <p:sp>
          <p:nvSpPr>
            <p:cNvPr id="62" name="文本框 61"/>
            <p:cNvSpPr txBox="1"/>
            <p:nvPr/>
          </p:nvSpPr>
          <p:spPr>
            <a:xfrm>
              <a:off x="6416263" y="1984386"/>
              <a:ext cx="184731" cy="276999"/>
            </a:xfrm>
            <a:prstGeom prst="rect">
              <a:avLst/>
            </a:prstGeom>
            <a:noFill/>
          </p:spPr>
          <p:txBody>
            <a:bodyPr wrap="none" rtlCol="0">
              <a:spAutoFit/>
            </a:bodyPr>
            <a:lstStyle/>
            <a:p>
              <a:pPr algn="l"/>
              <a:endParaRPr lang="zh-CN" altLang="en-US" sz="1200" spc="300" dirty="0">
                <a:solidFill>
                  <a:srgbClr val="595959"/>
                </a:solidFill>
                <a:uFillTx/>
                <a:latin typeface="方正舒体" panose="02010601030101010101" pitchFamily="2" charset="-122"/>
                <a:ea typeface="方正舒体" panose="02010601030101010101" pitchFamily="2" charset="-122"/>
              </a:endParaRPr>
            </a:p>
          </p:txBody>
        </p:sp>
      </p:grpSp>
      <p:grpSp>
        <p:nvGrpSpPr>
          <p:cNvPr id="63" name="组合 62"/>
          <p:cNvGrpSpPr/>
          <p:nvPr/>
        </p:nvGrpSpPr>
        <p:grpSpPr>
          <a:xfrm>
            <a:off x="6376692" y="2575389"/>
            <a:ext cx="3775393" cy="606545"/>
            <a:chOff x="6376692" y="2575389"/>
            <a:chExt cx="3775393" cy="606545"/>
          </a:xfrm>
        </p:grpSpPr>
        <p:sp>
          <p:nvSpPr>
            <p:cNvPr id="64" name="文本框 63"/>
            <p:cNvSpPr txBox="1"/>
            <p:nvPr/>
          </p:nvSpPr>
          <p:spPr>
            <a:xfrm>
              <a:off x="6376692" y="2575389"/>
              <a:ext cx="3775393" cy="400110"/>
            </a:xfrm>
            <a:prstGeom prst="rect">
              <a:avLst/>
            </a:prstGeom>
            <a:noFill/>
          </p:spPr>
          <p:txBody>
            <a:bodyPr wrap="none" rtlCol="0">
              <a:spAutoFit/>
            </a:bodyPr>
            <a:lstStyle/>
            <a:p>
              <a:r>
                <a:rPr lang="zh-CN" altLang="en-US" sz="2000" dirty="0">
                  <a:solidFill>
                    <a:srgbClr val="595959"/>
                  </a:solidFill>
                  <a:latin typeface="方正舒体" panose="02010601030101010101" pitchFamily="2" charset="-122"/>
                  <a:ea typeface="方正舒体" panose="02010601030101010101" pitchFamily="2" charset="-122"/>
                </a:rPr>
                <a:t>文物鉴赏之大秦景教流行中国碑</a:t>
              </a:r>
              <a:endParaRPr lang="zh-CN" altLang="en-US" sz="2000" dirty="0">
                <a:solidFill>
                  <a:srgbClr val="595959"/>
                </a:solidFill>
                <a:latin typeface="方正舒体" panose="02010601030101010101" pitchFamily="2" charset="-122"/>
                <a:ea typeface="方正舒体" panose="02010601030101010101" pitchFamily="2" charset="-122"/>
              </a:endParaRPr>
            </a:p>
          </p:txBody>
        </p:sp>
        <p:sp>
          <p:nvSpPr>
            <p:cNvPr id="65" name="文本框 64"/>
            <p:cNvSpPr txBox="1"/>
            <p:nvPr/>
          </p:nvSpPr>
          <p:spPr>
            <a:xfrm>
              <a:off x="6427492" y="2904935"/>
              <a:ext cx="184731" cy="276999"/>
            </a:xfrm>
            <a:prstGeom prst="rect">
              <a:avLst/>
            </a:prstGeom>
            <a:noFill/>
          </p:spPr>
          <p:txBody>
            <a:bodyPr wrap="none" rtlCol="0">
              <a:spAutoFit/>
            </a:bodyPr>
            <a:lstStyle/>
            <a:p>
              <a:pPr algn="l"/>
              <a:endParaRPr lang="zh-CN" altLang="en-US" sz="1200" spc="300" dirty="0">
                <a:solidFill>
                  <a:srgbClr val="595959"/>
                </a:solidFill>
                <a:uFillTx/>
                <a:latin typeface="方正舒体" panose="02010601030101010101" pitchFamily="2" charset="-122"/>
                <a:ea typeface="方正舒体" panose="02010601030101010101" pitchFamily="2" charset="-122"/>
              </a:endParaRPr>
            </a:p>
          </p:txBody>
        </p:sp>
      </p:grpSp>
      <p:sp>
        <p:nvSpPr>
          <p:cNvPr id="66" name="文本框 65"/>
          <p:cNvSpPr txBox="1"/>
          <p:nvPr/>
        </p:nvSpPr>
        <p:spPr>
          <a:xfrm>
            <a:off x="6385329" y="3495937"/>
            <a:ext cx="2214880" cy="398780"/>
          </a:xfrm>
          <a:prstGeom prst="rect">
            <a:avLst/>
          </a:prstGeom>
          <a:noFill/>
        </p:spPr>
        <p:txBody>
          <a:bodyPr wrap="none" rtlCol="0">
            <a:spAutoFit/>
          </a:bodyPr>
          <a:lstStyle/>
          <a:p>
            <a:r>
              <a:rPr lang="zh-CN" altLang="en-US" sz="2000" dirty="0">
                <a:solidFill>
                  <a:srgbClr val="595959"/>
                </a:solidFill>
                <a:latin typeface="方正舒体" panose="02010601030101010101" pitchFamily="2" charset="-122"/>
                <a:ea typeface="方正舒体" panose="02010601030101010101" pitchFamily="2" charset="-122"/>
              </a:rPr>
              <a:t>文物鉴赏之景教画</a:t>
            </a:r>
            <a:endParaRPr lang="zh-CN" altLang="en-US" sz="2000" dirty="0">
              <a:solidFill>
                <a:srgbClr val="595959"/>
              </a:solidFill>
              <a:latin typeface="方正舒体" panose="02010601030101010101" pitchFamily="2" charset="-122"/>
              <a:ea typeface="方正舒体" panose="02010601030101010101" pitchFamily="2" charset="-122"/>
            </a:endParaRPr>
          </a:p>
        </p:txBody>
      </p:sp>
      <p:sp>
        <p:nvSpPr>
          <p:cNvPr id="67" name="文本框 66"/>
          <p:cNvSpPr txBox="1"/>
          <p:nvPr/>
        </p:nvSpPr>
        <p:spPr>
          <a:xfrm>
            <a:off x="6365463" y="4429000"/>
            <a:ext cx="1210588" cy="400110"/>
          </a:xfrm>
          <a:prstGeom prst="rect">
            <a:avLst/>
          </a:prstGeom>
          <a:noFill/>
        </p:spPr>
        <p:txBody>
          <a:bodyPr wrap="none" rtlCol="0">
            <a:spAutoFit/>
          </a:bodyPr>
          <a:lstStyle/>
          <a:p>
            <a:r>
              <a:rPr lang="zh-CN" altLang="en-US" sz="2000" dirty="0">
                <a:solidFill>
                  <a:srgbClr val="595959"/>
                </a:solidFill>
                <a:latin typeface="方正舒体" panose="02010601030101010101" pitchFamily="2" charset="-122"/>
                <a:ea typeface="方正舒体" panose="02010601030101010101" pitchFamily="2" charset="-122"/>
              </a:rPr>
              <a:t>双向融合</a:t>
            </a:r>
            <a:endParaRPr lang="zh-CN" altLang="en-US" sz="2000" dirty="0">
              <a:solidFill>
                <a:srgbClr val="595959"/>
              </a:solidFill>
              <a:latin typeface="方正舒体" panose="02010601030101010101" pitchFamily="2" charset="-122"/>
              <a:ea typeface="方正舒体" panose="02010601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0"/>
    </mc:Choice>
    <mc:Fallback>
      <p:transition spd="slow"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1.04167E-6 1.11111E-6 L -0.8082 1.11111E-6 " pathEditMode="relative" rAng="0" ptsTypes="AA">
                                      <p:cBhvr>
                                        <p:cTn id="6" dur="1000" fill="hold"/>
                                        <p:tgtEl>
                                          <p:spTgt spid="52"/>
                                        </p:tgtEl>
                                        <p:attrNameLst>
                                          <p:attrName>ppt_x</p:attrName>
                                          <p:attrName>ppt_y</p:attrName>
                                        </p:attrNameLst>
                                      </p:cBhvr>
                                      <p:rCtr x="-40417" y="0"/>
                                    </p:animMotion>
                                  </p:childTnLst>
                                </p:cTn>
                              </p:par>
                              <p:par>
                                <p:cTn id="7" presetID="22" presetClass="exit" presetSubtype="2" fill="hold" nodeType="withEffect">
                                  <p:stCondLst>
                                    <p:cond delay="100"/>
                                  </p:stCondLst>
                                  <p:childTnLst>
                                    <p:animEffect transition="out" filter="wipe(right)">
                                      <p:cBhvr>
                                        <p:cTn id="8" dur="750"/>
                                        <p:tgtEl>
                                          <p:spTgt spid="2"/>
                                        </p:tgtEl>
                                      </p:cBhvr>
                                    </p:animEffect>
                                    <p:set>
                                      <p:cBhvr>
                                        <p:cTn id="9" dur="1" fill="hold">
                                          <p:stCondLst>
                                            <p:cond delay="749"/>
                                          </p:stCondLst>
                                        </p:cTn>
                                        <p:tgtEl>
                                          <p:spTgt spid="2"/>
                                        </p:tgtEl>
                                        <p:attrNameLst>
                                          <p:attrName>style.visibility</p:attrName>
                                        </p:attrNameLst>
                                      </p:cBhvr>
                                      <p:to>
                                        <p:strVal val="hidden"/>
                                      </p:to>
                                    </p:set>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left)">
                                      <p:cBhvr>
                                        <p:cTn id="13" dur="500"/>
                                        <p:tgtEl>
                                          <p:spTgt spid="60"/>
                                        </p:tgtEl>
                                      </p:cBhvr>
                                    </p:animEffect>
                                  </p:childTnLst>
                                </p:cTn>
                              </p:par>
                            </p:childTnLst>
                          </p:cTn>
                        </p:par>
                        <p:par>
                          <p:cTn id="14" fill="hold">
                            <p:stCondLst>
                              <p:cond delay="1500"/>
                            </p:stCondLst>
                            <p:childTnLst>
                              <p:par>
                                <p:cTn id="15" presetID="22" presetClass="entr" presetSubtype="8" fill="hold" nodeType="afterEffect">
                                  <p:stCondLst>
                                    <p:cond delay="0"/>
                                  </p:stCondLst>
                                  <p:childTnLst>
                                    <p:set>
                                      <p:cBhvr>
                                        <p:cTn id="16" dur="1" fill="hold">
                                          <p:stCondLst>
                                            <p:cond delay="0"/>
                                          </p:stCondLst>
                                        </p:cTn>
                                        <p:tgtEl>
                                          <p:spTgt spid="63"/>
                                        </p:tgtEl>
                                        <p:attrNameLst>
                                          <p:attrName>style.visibility</p:attrName>
                                        </p:attrNameLst>
                                      </p:cBhvr>
                                      <p:to>
                                        <p:strVal val="visible"/>
                                      </p:to>
                                    </p:set>
                                    <p:animEffect transition="in" filter="wipe(left)">
                                      <p:cBhvr>
                                        <p:cTn id="17"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9AF91"/>
        </a:solidFill>
        <a:effectLst/>
      </p:bgPr>
    </p:bg>
    <p:spTree>
      <p:nvGrpSpPr>
        <p:cNvPr id="1" name=""/>
        <p:cNvGrpSpPr/>
        <p:nvPr/>
      </p:nvGrpSpPr>
      <p:grpSpPr>
        <a:xfrm>
          <a:off x="0" y="0"/>
          <a:ext cx="0" cy="0"/>
          <a:chOff x="0" y="0"/>
          <a:chExt cx="0" cy="0"/>
        </a:xfrm>
      </p:grpSpPr>
      <p:grpSp>
        <p:nvGrpSpPr>
          <p:cNvPr id="4" name="组合 3"/>
          <p:cNvGrpSpPr/>
          <p:nvPr/>
        </p:nvGrpSpPr>
        <p:grpSpPr>
          <a:xfrm>
            <a:off x="2416175" y="-177800"/>
            <a:ext cx="7359651" cy="7035800"/>
            <a:chOff x="2571749" y="573184"/>
            <a:chExt cx="7359651" cy="6328006"/>
          </a:xfrm>
        </p:grpSpPr>
        <p:sp>
          <p:nvSpPr>
            <p:cNvPr id="3" name="矩形 2"/>
            <p:cNvSpPr/>
            <p:nvPr/>
          </p:nvSpPr>
          <p:spPr>
            <a:xfrm>
              <a:off x="2571749" y="1069677"/>
              <a:ext cx="7359651" cy="5831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p:cNvPicPr>
              <a:picLocks noChangeAspect="1"/>
            </p:cNvPicPr>
            <p:nvPr/>
          </p:nvPicPr>
          <p:blipFill>
            <a:blip r:embed="rId1" cstate="screen">
              <a:extLst>
                <a:ext uri="{96DAC541-7B7A-43D3-8B79-37D633B846F1}">
                  <asvg:svgBlip xmlns:asvg="http://schemas.microsoft.com/office/drawing/2016/SVG/main" r:embed="rId2"/>
                </a:ext>
              </a:extLst>
            </a:blip>
            <a:stretch>
              <a:fillRect/>
            </a:stretch>
          </p:blipFill>
          <p:spPr>
            <a:xfrm>
              <a:off x="2571749" y="573184"/>
              <a:ext cx="7359651" cy="6328005"/>
            </a:xfrm>
            <a:prstGeom prst="rect">
              <a:avLst/>
            </a:prstGeom>
          </p:spPr>
        </p:pic>
      </p:grpSp>
      <p:sp>
        <p:nvSpPr>
          <p:cNvPr id="6" name="矩形 5" hidden="1"/>
          <p:cNvSpPr/>
          <p:nvPr/>
        </p:nvSpPr>
        <p:spPr>
          <a:xfrm>
            <a:off x="5243332" y="2060312"/>
            <a:ext cx="1689903" cy="1511568"/>
          </a:xfrm>
          <a:prstGeom prst="rect">
            <a:avLst/>
          </a:prstGeom>
          <a:solidFill>
            <a:srgbClr val="B18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5241984" y="3792498"/>
            <a:ext cx="1826141" cy="584775"/>
          </a:xfrm>
          <a:prstGeom prst="rect">
            <a:avLst/>
          </a:prstGeom>
          <a:noFill/>
        </p:spPr>
        <p:txBody>
          <a:bodyPr wrap="none" rtlCol="0">
            <a:spAutoFit/>
          </a:bodyPr>
          <a:lstStyle/>
          <a:p>
            <a:r>
              <a:rPr lang="zh-CN" altLang="en-US" sz="3200" dirty="0">
                <a:latin typeface="方正舒体" panose="02010601030101010101" pitchFamily="2" charset="-122"/>
                <a:ea typeface="方正舒体" panose="02010601030101010101" pitchFamily="2" charset="-122"/>
              </a:rPr>
              <a:t>认识景教</a:t>
            </a:r>
            <a:endParaRPr lang="zh-CN" altLang="en-US" sz="3200" dirty="0">
              <a:latin typeface="方正舒体" panose="02010601030101010101" pitchFamily="2" charset="-122"/>
              <a:ea typeface="方正舒体" panose="02010601030101010101" pitchFamily="2" charset="-122"/>
            </a:endParaRPr>
          </a:p>
        </p:txBody>
      </p:sp>
      <p:pic>
        <p:nvPicPr>
          <p:cNvPr id="48" name="Janice"/>
          <p:cNvPicPr>
            <a:picLocks noChangeAspect="1"/>
          </p:cNvPicPr>
          <p:nvPr/>
        </p:nvPicPr>
        <p:blipFill>
          <a:blip r:embed="rId3" cstate="screen"/>
          <a:stretch>
            <a:fillRect/>
          </a:stretch>
        </p:blipFill>
        <p:spPr>
          <a:xfrm rot="16200000" flipV="1">
            <a:off x="2432028" y="547075"/>
            <a:ext cx="2598393" cy="2663659"/>
          </a:xfrm>
          <a:prstGeom prst="rect">
            <a:avLst/>
          </a:prstGeom>
        </p:spPr>
      </p:pic>
      <p:pic>
        <p:nvPicPr>
          <p:cNvPr id="50" name="Janice"/>
          <p:cNvPicPr>
            <a:picLocks noChangeAspect="1"/>
          </p:cNvPicPr>
          <p:nvPr/>
        </p:nvPicPr>
        <p:blipFill>
          <a:blip r:embed="rId3" cstate="screen"/>
          <a:stretch>
            <a:fillRect/>
          </a:stretch>
        </p:blipFill>
        <p:spPr>
          <a:xfrm rot="16200000" flipH="1">
            <a:off x="7171108" y="3610097"/>
            <a:ext cx="2598393" cy="2663659"/>
          </a:xfrm>
          <a:prstGeom prst="rect">
            <a:avLst/>
          </a:prstGeom>
        </p:spPr>
      </p:pic>
      <p:sp>
        <p:nvSpPr>
          <p:cNvPr id="42" name="文本框 41"/>
          <p:cNvSpPr txBox="1"/>
          <p:nvPr/>
        </p:nvSpPr>
        <p:spPr>
          <a:xfrm>
            <a:off x="4885371" y="1536681"/>
            <a:ext cx="2421258" cy="2215991"/>
          </a:xfrm>
          <a:prstGeom prst="rect">
            <a:avLst/>
          </a:prstGeom>
          <a:noFill/>
        </p:spPr>
        <p:txBody>
          <a:bodyPr wrap="square" rtlCol="0">
            <a:spAutoFit/>
          </a:bodyPr>
          <a:lstStyle/>
          <a:p>
            <a:pPr algn="ctr"/>
            <a:r>
              <a:rPr lang="zh-CN" altLang="en-US" sz="13800" dirty="0">
                <a:solidFill>
                  <a:srgbClr val="B1865A"/>
                </a:solidFill>
                <a:latin typeface="方正舒体" panose="02010601030101010101" pitchFamily="2" charset="-122"/>
                <a:ea typeface="方正舒体" panose="02010601030101010101" pitchFamily="2" charset="-122"/>
              </a:rPr>
              <a:t>壹</a:t>
            </a:r>
            <a:endParaRPr lang="zh-CN" altLang="en-US" sz="13800" dirty="0">
              <a:solidFill>
                <a:srgbClr val="B1865A"/>
              </a:solidFill>
              <a:latin typeface="方正舒体" panose="02010601030101010101" pitchFamily="2" charset="-122"/>
              <a:ea typeface="方正舒体" panose="02010601030101010101" pitchFamily="2" charset="-122"/>
            </a:endParaRPr>
          </a:p>
        </p:txBody>
      </p:sp>
      <p:cxnSp>
        <p:nvCxnSpPr>
          <p:cNvPr id="52" name="PA_直接连接符 44"/>
          <p:cNvCxnSpPr/>
          <p:nvPr>
            <p:custDataLst>
              <p:tags r:id="rId4"/>
            </p:custDataLst>
          </p:nvPr>
        </p:nvCxnSpPr>
        <p:spPr>
          <a:xfrm rot="16200000" flipH="1">
            <a:off x="4627642" y="2369042"/>
            <a:ext cx="978773"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53" name="PA_直接连接符 44"/>
          <p:cNvCxnSpPr/>
          <p:nvPr>
            <p:custDataLst>
              <p:tags r:id="rId5"/>
            </p:custDataLst>
          </p:nvPr>
        </p:nvCxnSpPr>
        <p:spPr>
          <a:xfrm rot="16200000" flipH="1">
            <a:off x="6571353" y="3290652"/>
            <a:ext cx="978775"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54" name="PA_直接连接符 44"/>
          <p:cNvCxnSpPr/>
          <p:nvPr>
            <p:custDataLst>
              <p:tags r:id="rId6"/>
            </p:custDataLst>
          </p:nvPr>
        </p:nvCxnSpPr>
        <p:spPr>
          <a:xfrm>
            <a:off x="4954058" y="1969983"/>
            <a:ext cx="1176279"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55" name="PA_直接连接符 44"/>
          <p:cNvCxnSpPr/>
          <p:nvPr>
            <p:custDataLst>
              <p:tags r:id="rId7"/>
            </p:custDataLst>
          </p:nvPr>
        </p:nvCxnSpPr>
        <p:spPr>
          <a:xfrm>
            <a:off x="6130336" y="3687091"/>
            <a:ext cx="1068501"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8"/>
          <a:stretch>
            <a:fillRect/>
          </a:stretch>
        </p:blipFill>
        <p:spPr>
          <a:xfrm rot="5400000">
            <a:off x="5773039" y="-3707146"/>
            <a:ext cx="645923" cy="7959187"/>
          </a:xfrm>
          <a:prstGeom prst="rect">
            <a:avLst/>
          </a:prstGeom>
        </p:spPr>
      </p:pic>
      <p:pic>
        <p:nvPicPr>
          <p:cNvPr id="38" name="PA_图片 37"/>
          <p:cNvPicPr>
            <a:picLocks noChangeAspect="1"/>
          </p:cNvPicPr>
          <p:nvPr>
            <p:custDataLst>
              <p:tags r:id="rId9"/>
            </p:custDataLst>
          </p:nvPr>
        </p:nvPicPr>
        <p:blipFill>
          <a:blip r:embed="rId8"/>
          <a:stretch>
            <a:fillRect/>
          </a:stretch>
        </p:blipFill>
        <p:spPr>
          <a:xfrm rot="5400000">
            <a:off x="5773039" y="-3120985"/>
            <a:ext cx="645923" cy="795918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500">
        <p159:morph option="byObject"/>
      </p:transition>
    </mc:Choice>
    <mc:Fallback>
      <p:transition spd="slow" advTm="55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1.48148E-6 L 0 0.83333 " pathEditMode="relative" rAng="0" ptsTypes="AA">
                                      <p:cBhvr>
                                        <p:cTn id="6" dur="1000" fill="hold"/>
                                        <p:tgtEl>
                                          <p:spTgt spid="38"/>
                                        </p:tgtEl>
                                        <p:attrNameLst>
                                          <p:attrName>ppt_x</p:attrName>
                                          <p:attrName>ppt_y</p:attrName>
                                        </p:attrNameLst>
                                      </p:cBhvr>
                                      <p:rCtr x="0" y="41667"/>
                                    </p:animMotion>
                                  </p:childTnLst>
                                </p:cTn>
                              </p:par>
                              <p:par>
                                <p:cTn id="7" presetID="22" presetClass="entr" presetSubtype="1" fill="hold" nodeType="withEffect">
                                  <p:stCondLst>
                                    <p:cond delay="150"/>
                                  </p:stCondLst>
                                  <p:childTnLst>
                                    <p:set>
                                      <p:cBhvr>
                                        <p:cTn id="8" dur="1" fill="hold">
                                          <p:stCondLst>
                                            <p:cond delay="0"/>
                                          </p:stCondLst>
                                        </p:cTn>
                                        <p:tgtEl>
                                          <p:spTgt spid="4"/>
                                        </p:tgtEl>
                                        <p:attrNameLst>
                                          <p:attrName>style.visibility</p:attrName>
                                        </p:attrNameLst>
                                      </p:cBhvr>
                                      <p:to>
                                        <p:strVal val="visible"/>
                                      </p:to>
                                    </p:set>
                                    <p:animEffect transition="in" filter="wipe(up)">
                                      <p:cBhvr>
                                        <p:cTn id="9" dur="750"/>
                                        <p:tgtEl>
                                          <p:spTgt spid="4"/>
                                        </p:tgtEl>
                                      </p:cBhvr>
                                    </p:animEffec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1000"/>
                                        <p:tgtEl>
                                          <p:spTgt spid="48"/>
                                        </p:tgtEl>
                                      </p:cBhvr>
                                    </p:animEffect>
                                    <p:anim calcmode="lin" valueType="num">
                                      <p:cBhvr>
                                        <p:cTn id="14" dur="1000" fill="hold"/>
                                        <p:tgtEl>
                                          <p:spTgt spid="48"/>
                                        </p:tgtEl>
                                        <p:attrNameLst>
                                          <p:attrName>ppt_x</p:attrName>
                                        </p:attrNameLst>
                                      </p:cBhvr>
                                      <p:tavLst>
                                        <p:tav tm="0">
                                          <p:val>
                                            <p:strVal val="#ppt_x"/>
                                          </p:val>
                                        </p:tav>
                                        <p:tav tm="100000">
                                          <p:val>
                                            <p:strVal val="#ppt_x"/>
                                          </p:val>
                                        </p:tav>
                                      </p:tavLst>
                                    </p:anim>
                                    <p:anim calcmode="lin" valueType="num">
                                      <p:cBhvr>
                                        <p:cTn id="15" dur="1000" fill="hold"/>
                                        <p:tgtEl>
                                          <p:spTgt spid="48"/>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1000"/>
                                        <p:tgtEl>
                                          <p:spTgt spid="50"/>
                                        </p:tgtEl>
                                      </p:cBhvr>
                                    </p:animEffect>
                                    <p:anim calcmode="lin" valueType="num">
                                      <p:cBhvr>
                                        <p:cTn id="19" dur="1000" fill="hold"/>
                                        <p:tgtEl>
                                          <p:spTgt spid="50"/>
                                        </p:tgtEl>
                                        <p:attrNameLst>
                                          <p:attrName>ppt_x</p:attrName>
                                        </p:attrNameLst>
                                      </p:cBhvr>
                                      <p:tavLst>
                                        <p:tav tm="0">
                                          <p:val>
                                            <p:strVal val="#ppt_x"/>
                                          </p:val>
                                        </p:tav>
                                        <p:tav tm="100000">
                                          <p:val>
                                            <p:strVal val="#ppt_x"/>
                                          </p:val>
                                        </p:tav>
                                      </p:tavLst>
                                    </p:anim>
                                    <p:anim calcmode="lin" valueType="num">
                                      <p:cBhvr>
                                        <p:cTn id="20" dur="1000" fill="hold"/>
                                        <p:tgtEl>
                                          <p:spTgt spid="50"/>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12" presetClass="entr" presetSubtype="8" fill="hold" nodeType="after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additive="base">
                                        <p:cTn id="24" dur="500"/>
                                        <p:tgtEl>
                                          <p:spTgt spid="54"/>
                                        </p:tgtEl>
                                        <p:attrNameLst>
                                          <p:attrName>ppt_x</p:attrName>
                                        </p:attrNameLst>
                                      </p:cBhvr>
                                      <p:tavLst>
                                        <p:tav tm="0">
                                          <p:val>
                                            <p:strVal val="#ppt_x-#ppt_w*1.125000"/>
                                          </p:val>
                                        </p:tav>
                                        <p:tav tm="100000">
                                          <p:val>
                                            <p:strVal val="#ppt_x"/>
                                          </p:val>
                                        </p:tav>
                                      </p:tavLst>
                                    </p:anim>
                                    <p:animEffect transition="in" filter="wipe(right)">
                                      <p:cBhvr>
                                        <p:cTn id="25" dur="500"/>
                                        <p:tgtEl>
                                          <p:spTgt spid="54"/>
                                        </p:tgtEl>
                                      </p:cBhvr>
                                    </p:animEffect>
                                  </p:childTnLst>
                                </p:cTn>
                              </p:par>
                              <p:par>
                                <p:cTn id="26" presetID="12" presetClass="entr" presetSubtype="1"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500"/>
                                        <p:tgtEl>
                                          <p:spTgt spid="52"/>
                                        </p:tgtEl>
                                        <p:attrNameLst>
                                          <p:attrName>ppt_y</p:attrName>
                                        </p:attrNameLst>
                                      </p:cBhvr>
                                      <p:tavLst>
                                        <p:tav tm="0">
                                          <p:val>
                                            <p:strVal val="#ppt_y-#ppt_h*1.125000"/>
                                          </p:val>
                                        </p:tav>
                                        <p:tav tm="100000">
                                          <p:val>
                                            <p:strVal val="#ppt_y"/>
                                          </p:val>
                                        </p:tav>
                                      </p:tavLst>
                                    </p:anim>
                                    <p:animEffect transition="in" filter="wipe(down)">
                                      <p:cBhvr>
                                        <p:cTn id="29" dur="500"/>
                                        <p:tgtEl>
                                          <p:spTgt spid="52"/>
                                        </p:tgtEl>
                                      </p:cBhvr>
                                    </p:animEffect>
                                  </p:childTnLst>
                                </p:cTn>
                              </p:par>
                              <p:par>
                                <p:cTn id="30" presetID="12" presetClass="entr" presetSubtype="4"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anim calcmode="lin" valueType="num">
                                      <p:cBhvr additive="base">
                                        <p:cTn id="32" dur="500"/>
                                        <p:tgtEl>
                                          <p:spTgt spid="53"/>
                                        </p:tgtEl>
                                        <p:attrNameLst>
                                          <p:attrName>ppt_y</p:attrName>
                                        </p:attrNameLst>
                                      </p:cBhvr>
                                      <p:tavLst>
                                        <p:tav tm="0">
                                          <p:val>
                                            <p:strVal val="#ppt_y+#ppt_h*1.125000"/>
                                          </p:val>
                                        </p:tav>
                                        <p:tav tm="100000">
                                          <p:val>
                                            <p:strVal val="#ppt_y"/>
                                          </p:val>
                                        </p:tav>
                                      </p:tavLst>
                                    </p:anim>
                                    <p:animEffect transition="in" filter="wipe(up)">
                                      <p:cBhvr>
                                        <p:cTn id="33" dur="500"/>
                                        <p:tgtEl>
                                          <p:spTgt spid="53"/>
                                        </p:tgtEl>
                                      </p:cBhvr>
                                    </p:animEffect>
                                  </p:childTnLst>
                                </p:cTn>
                              </p:par>
                              <p:par>
                                <p:cTn id="34" presetID="12" presetClass="entr" presetSubtype="2" fill="hold" nodeType="withEffect">
                                  <p:stCondLst>
                                    <p:cond delay="0"/>
                                  </p:stCondLst>
                                  <p:childTnLst>
                                    <p:set>
                                      <p:cBhvr>
                                        <p:cTn id="35" dur="1" fill="hold">
                                          <p:stCondLst>
                                            <p:cond delay="0"/>
                                          </p:stCondLst>
                                        </p:cTn>
                                        <p:tgtEl>
                                          <p:spTgt spid="55"/>
                                        </p:tgtEl>
                                        <p:attrNameLst>
                                          <p:attrName>style.visibility</p:attrName>
                                        </p:attrNameLst>
                                      </p:cBhvr>
                                      <p:to>
                                        <p:strVal val="visible"/>
                                      </p:to>
                                    </p:set>
                                    <p:anim calcmode="lin" valueType="num">
                                      <p:cBhvr additive="base">
                                        <p:cTn id="36" dur="500"/>
                                        <p:tgtEl>
                                          <p:spTgt spid="55"/>
                                        </p:tgtEl>
                                        <p:attrNameLst>
                                          <p:attrName>ppt_x</p:attrName>
                                        </p:attrNameLst>
                                      </p:cBhvr>
                                      <p:tavLst>
                                        <p:tav tm="0">
                                          <p:val>
                                            <p:strVal val="#ppt_x+#ppt_w*1.125000"/>
                                          </p:val>
                                        </p:tav>
                                        <p:tav tm="100000">
                                          <p:val>
                                            <p:strVal val="#ppt_x"/>
                                          </p:val>
                                        </p:tav>
                                      </p:tavLst>
                                    </p:anim>
                                    <p:animEffect transition="in" filter="wipe(left)">
                                      <p:cBhvr>
                                        <p:cTn id="37" dur="500"/>
                                        <p:tgtEl>
                                          <p:spTgt spid="55"/>
                                        </p:tgtEl>
                                      </p:cBhvr>
                                    </p:animEffect>
                                  </p:childTnLst>
                                </p:cTn>
                              </p:par>
                            </p:childTnLst>
                          </p:cTn>
                        </p:par>
                        <p:par>
                          <p:cTn id="38" fill="hold">
                            <p:stCondLst>
                              <p:cond delay="2500"/>
                            </p:stCondLst>
                            <p:childTnLst>
                              <p:par>
                                <p:cTn id="39" presetID="13" presetClass="entr" presetSubtype="16"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plus(in)">
                                      <p:cBhvr>
                                        <p:cTn id="41" dur="1000"/>
                                        <p:tgtEl>
                                          <p:spTgt spid="42"/>
                                        </p:tgtEl>
                                      </p:cBhvr>
                                    </p:animEffect>
                                  </p:childTnLst>
                                </p:cTn>
                              </p:par>
                            </p:childTnLst>
                          </p:cTn>
                        </p:par>
                        <p:par>
                          <p:cTn id="42" fill="hold">
                            <p:stCondLst>
                              <p:cond delay="3500"/>
                            </p:stCondLst>
                            <p:childTnLst>
                              <p:par>
                                <p:cTn id="43" presetID="56" presetClass="entr" presetSubtype="0" fill="hold" grpId="0" nodeType="afterEffect">
                                  <p:stCondLst>
                                    <p:cond delay="0"/>
                                  </p:stCondLst>
                                  <p:iterate type="lt">
                                    <p:tmPct val="28571"/>
                                  </p:iterate>
                                  <p:childTnLst>
                                    <p:set>
                                      <p:cBhvr>
                                        <p:cTn id="44" dur="1" fill="hold">
                                          <p:stCondLst>
                                            <p:cond delay="0"/>
                                          </p:stCondLst>
                                        </p:cTn>
                                        <p:tgtEl>
                                          <p:spTgt spid="44"/>
                                        </p:tgtEl>
                                        <p:attrNameLst>
                                          <p:attrName>style.visibility</p:attrName>
                                        </p:attrNameLst>
                                      </p:cBhvr>
                                      <p:to>
                                        <p:strVal val="visible"/>
                                      </p:to>
                                    </p:set>
                                    <p:anim by="(-#ppt_w*2)" calcmode="lin" valueType="num">
                                      <p:cBhvr rctx="PPT">
                                        <p:cTn id="45" dur="250" autoRev="1" fill="hold">
                                          <p:stCondLst>
                                            <p:cond delay="0"/>
                                          </p:stCondLst>
                                        </p:cTn>
                                        <p:tgtEl>
                                          <p:spTgt spid="44"/>
                                        </p:tgtEl>
                                        <p:attrNameLst>
                                          <p:attrName>ppt_w</p:attrName>
                                        </p:attrNameLst>
                                      </p:cBhvr>
                                    </p:anim>
                                    <p:anim by="(#ppt_w*0.50)" calcmode="lin" valueType="num">
                                      <p:cBhvr>
                                        <p:cTn id="46" dur="250" decel="50000" autoRev="1" fill="hold">
                                          <p:stCondLst>
                                            <p:cond delay="0"/>
                                          </p:stCondLst>
                                        </p:cTn>
                                        <p:tgtEl>
                                          <p:spTgt spid="44"/>
                                        </p:tgtEl>
                                        <p:attrNameLst>
                                          <p:attrName>ppt_x</p:attrName>
                                        </p:attrNameLst>
                                      </p:cBhvr>
                                    </p:anim>
                                    <p:anim from="(-#ppt_h/2)" to="(#ppt_y)" calcmode="lin" valueType="num">
                                      <p:cBhvr>
                                        <p:cTn id="47" dur="500" fill="hold">
                                          <p:stCondLst>
                                            <p:cond delay="0"/>
                                          </p:stCondLst>
                                        </p:cTn>
                                        <p:tgtEl>
                                          <p:spTgt spid="44"/>
                                        </p:tgtEl>
                                        <p:attrNameLst>
                                          <p:attrName>ppt_y</p:attrName>
                                        </p:attrNameLst>
                                      </p:cBhvr>
                                    </p:anim>
                                    <p:animRot by="21600000">
                                      <p:cBhvr>
                                        <p:cTn id="48" dur="500" fill="hold">
                                          <p:stCondLst>
                                            <p:cond delay="0"/>
                                          </p:stCondLst>
                                        </p:cTn>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Janice"/>
          <p:cNvPicPr>
            <a:picLocks noChangeAspect="1"/>
          </p:cNvPicPr>
          <p:nvPr/>
        </p:nvPicPr>
        <p:blipFill>
          <a:blip r:embed="rId1" cstate="screen"/>
          <a:stretch>
            <a:fillRect/>
          </a:stretch>
        </p:blipFill>
        <p:spPr>
          <a:xfrm rot="5400000">
            <a:off x="2404961" y="-14790"/>
            <a:ext cx="1177664" cy="1207244"/>
          </a:xfrm>
          <a:prstGeom prst="rect">
            <a:avLst/>
          </a:prstGeom>
        </p:spPr>
      </p:pic>
      <p:pic>
        <p:nvPicPr>
          <p:cNvPr id="40" name="Janice"/>
          <p:cNvPicPr>
            <a:picLocks noChangeAspect="1"/>
          </p:cNvPicPr>
          <p:nvPr/>
        </p:nvPicPr>
        <p:blipFill>
          <a:blip r:embed="rId1" cstate="screen"/>
          <a:stretch>
            <a:fillRect/>
          </a:stretch>
        </p:blipFill>
        <p:spPr>
          <a:xfrm rot="16200000" flipH="1">
            <a:off x="8596072" y="21795"/>
            <a:ext cx="1177664" cy="1207244"/>
          </a:xfrm>
          <a:prstGeom prst="rect">
            <a:avLst/>
          </a:prstGeom>
        </p:spPr>
      </p:pic>
      <p:sp>
        <p:nvSpPr>
          <p:cNvPr id="41" name="文本框 40"/>
          <p:cNvSpPr txBox="1"/>
          <p:nvPr/>
        </p:nvSpPr>
        <p:spPr>
          <a:xfrm>
            <a:off x="5440053" y="328596"/>
            <a:ext cx="1415772" cy="461665"/>
          </a:xfrm>
          <a:prstGeom prst="rect">
            <a:avLst/>
          </a:prstGeom>
          <a:noFill/>
        </p:spPr>
        <p:txBody>
          <a:bodyPr wrap="none" rtlCol="0">
            <a:spAutoFit/>
          </a:bodyPr>
          <a:lstStyle/>
          <a:p>
            <a:r>
              <a:rPr lang="zh-CN" altLang="en-US" sz="2400" dirty="0">
                <a:solidFill>
                  <a:schemeClr val="tx1">
                    <a:lumMod val="65000"/>
                    <a:lumOff val="35000"/>
                  </a:schemeClr>
                </a:solidFill>
                <a:latin typeface="方正舒体" panose="02010601030101010101" pitchFamily="2" charset="-122"/>
                <a:ea typeface="方正舒体" panose="02010601030101010101" pitchFamily="2" charset="-122"/>
              </a:rPr>
              <a:t>认识景教</a:t>
            </a:r>
            <a:endParaRPr lang="zh-CN" altLang="en-US" sz="2400" dirty="0">
              <a:solidFill>
                <a:schemeClr val="tx1">
                  <a:lumMod val="65000"/>
                  <a:lumOff val="35000"/>
                </a:schemeClr>
              </a:solidFill>
              <a:latin typeface="方正舒体" panose="02010601030101010101" pitchFamily="2" charset="-122"/>
              <a:ea typeface="方正舒体" panose="02010601030101010101" pitchFamily="2" charset="-122"/>
            </a:endParaRPr>
          </a:p>
        </p:txBody>
      </p:sp>
      <p:sp>
        <p:nvSpPr>
          <p:cNvPr id="43" name="文本框 42"/>
          <p:cNvSpPr txBox="1"/>
          <p:nvPr/>
        </p:nvSpPr>
        <p:spPr>
          <a:xfrm>
            <a:off x="4325046" y="133857"/>
            <a:ext cx="805322" cy="769441"/>
          </a:xfrm>
          <a:prstGeom prst="rect">
            <a:avLst/>
          </a:prstGeom>
          <a:noFill/>
        </p:spPr>
        <p:txBody>
          <a:bodyPr wrap="square" rtlCol="0">
            <a:spAutoFit/>
          </a:bodyPr>
          <a:lstStyle/>
          <a:p>
            <a:pPr algn="ctr"/>
            <a:r>
              <a:rPr lang="zh-CN" altLang="en-US" sz="4400" dirty="0">
                <a:solidFill>
                  <a:srgbClr val="B1865A"/>
                </a:solidFill>
                <a:latin typeface="方正舒体" panose="02010601030101010101" pitchFamily="2" charset="-122"/>
                <a:ea typeface="方正舒体" panose="02010601030101010101" pitchFamily="2" charset="-122"/>
              </a:rPr>
              <a:t>壹</a:t>
            </a:r>
            <a:endParaRPr lang="zh-CN" altLang="en-US" sz="4400" dirty="0">
              <a:solidFill>
                <a:srgbClr val="B1865A"/>
              </a:solidFill>
              <a:latin typeface="方正舒体" panose="02010601030101010101" pitchFamily="2" charset="-122"/>
              <a:ea typeface="方正舒体" panose="02010601030101010101" pitchFamily="2" charset="-122"/>
            </a:endParaRPr>
          </a:p>
        </p:txBody>
      </p:sp>
      <p:cxnSp>
        <p:nvCxnSpPr>
          <p:cNvPr id="44" name="PA_直接连接符 44"/>
          <p:cNvCxnSpPr/>
          <p:nvPr>
            <p:custDataLst>
              <p:tags r:id="rId2"/>
            </p:custDataLst>
          </p:nvPr>
        </p:nvCxnSpPr>
        <p:spPr>
          <a:xfrm rot="16200000" flipH="1">
            <a:off x="4264724" y="396656"/>
            <a:ext cx="325545"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5" name="PA_直接连接符 44"/>
          <p:cNvCxnSpPr/>
          <p:nvPr>
            <p:custDataLst>
              <p:tags r:id="rId3"/>
            </p:custDataLst>
          </p:nvPr>
        </p:nvCxnSpPr>
        <p:spPr>
          <a:xfrm rot="16200000" flipH="1">
            <a:off x="4879463" y="734939"/>
            <a:ext cx="325546"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6" name="PA_直接连接符 44"/>
          <p:cNvCxnSpPr/>
          <p:nvPr>
            <p:custDataLst>
              <p:tags r:id="rId4"/>
            </p:custDataLst>
          </p:nvPr>
        </p:nvCxnSpPr>
        <p:spPr>
          <a:xfrm>
            <a:off x="4373295" y="263927"/>
            <a:ext cx="391235"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7" name="PA_直接连接符 44"/>
          <p:cNvCxnSpPr/>
          <p:nvPr>
            <p:custDataLst>
              <p:tags r:id="rId5"/>
            </p:custDataLst>
          </p:nvPr>
        </p:nvCxnSpPr>
        <p:spPr>
          <a:xfrm>
            <a:off x="4732779" y="866797"/>
            <a:ext cx="355389"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3100705" y="958611"/>
            <a:ext cx="5977288" cy="2104872"/>
          </a:xfrm>
          <a:prstGeom prst="rect">
            <a:avLst/>
          </a:prstGeom>
          <a:noFill/>
        </p:spPr>
        <p:txBody>
          <a:bodyPr wrap="square" rtlCol="0">
            <a:spAutoFit/>
          </a:bodyPr>
          <a:lstStyle/>
          <a:p>
            <a:pPr>
              <a:lnSpc>
                <a:spcPct val="150000"/>
              </a:lnSpc>
            </a:pPr>
            <a:r>
              <a:rPr lang="zh-CN" altLang="en-US" dirty="0"/>
              <a:t>        唐初年，大约在公元 </a:t>
            </a:r>
            <a:r>
              <a:rPr lang="en-US" altLang="zh-CN" dirty="0"/>
              <a:t>7 </a:t>
            </a:r>
            <a:r>
              <a:rPr lang="zh-CN" altLang="en-US" dirty="0"/>
              <a:t>世纪，东方教会遍及中 亚，并不断向东发展。由于唐太宗对外来宗教秉持 “一视同仁”的开放态度，不少外来宗教得以进入 中国，其中当时的祆教（拜火教），景教和摩尼教被 广泛传播，合称为“三夷教”。</a:t>
            </a:r>
            <a:endParaRPr lang="zh-CN" altLang="en-US" dirty="0">
              <a:solidFill>
                <a:schemeClr val="tx1">
                  <a:lumMod val="65000"/>
                  <a:lumOff val="35000"/>
                </a:schemeClr>
              </a:solidFill>
              <a:latin typeface="+mn-ea"/>
            </a:endParaRPr>
          </a:p>
        </p:txBody>
      </p:sp>
      <p:pic>
        <p:nvPicPr>
          <p:cNvPr id="3" name="图片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7496" y="3063483"/>
            <a:ext cx="3344996" cy="3421716"/>
          </a:xfrm>
          <a:prstGeom prst="rect">
            <a:avLst/>
          </a:prstGeom>
        </p:spPr>
      </p:pic>
      <p:sp>
        <p:nvSpPr>
          <p:cNvPr id="4" name="文本框 3"/>
          <p:cNvSpPr txBox="1"/>
          <p:nvPr/>
        </p:nvSpPr>
        <p:spPr>
          <a:xfrm>
            <a:off x="4373295" y="6529404"/>
            <a:ext cx="5314573" cy="369332"/>
          </a:xfrm>
          <a:prstGeom prst="rect">
            <a:avLst/>
          </a:prstGeom>
          <a:noFill/>
        </p:spPr>
        <p:txBody>
          <a:bodyPr wrap="square" rtlCol="0">
            <a:spAutoFit/>
          </a:bodyPr>
          <a:lstStyle/>
          <a:p>
            <a:r>
              <a:rPr lang="zh-CN" altLang="en-US" dirty="0"/>
              <a:t>河南洛阳出土的唐代景教经幢拓片</a:t>
            </a:r>
            <a:endParaRPr lang="zh-CN" altLang="en-US" dirty="0"/>
          </a:p>
        </p:txBody>
      </p:sp>
    </p:spTree>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3" fill="hold" grpId="0" nodeType="afterEffect">
                                  <p:stCondLst>
                                    <p:cond delay="0"/>
                                  </p:stCondLst>
                                  <p:iterate type="lt">
                                    <p:tmPct val="14286"/>
                                  </p:iterate>
                                  <p:childTnLst>
                                    <p:set>
                                      <p:cBhvr>
                                        <p:cTn id="17" dur="1" fill="hold">
                                          <p:stCondLst>
                                            <p:cond delay="0"/>
                                          </p:stCondLst>
                                        </p:cTn>
                                        <p:tgtEl>
                                          <p:spTgt spid="41"/>
                                        </p:tgtEl>
                                        <p:attrNameLst>
                                          <p:attrName>style.visibility</p:attrName>
                                        </p:attrNameLst>
                                      </p:cBhvr>
                                      <p:to>
                                        <p:strVal val="visible"/>
                                      </p:to>
                                    </p:set>
                                    <p:anim calcmode="lin" valueType="num">
                                      <p:cBhvr additive="base">
                                        <p:cTn id="18" dur="500" fill="hold"/>
                                        <p:tgtEl>
                                          <p:spTgt spid="41"/>
                                        </p:tgtEl>
                                        <p:attrNameLst>
                                          <p:attrName>ppt_x</p:attrName>
                                        </p:attrNameLst>
                                      </p:cBhvr>
                                      <p:tavLst>
                                        <p:tav tm="0">
                                          <p:val>
                                            <p:strVal val="1+#ppt_w/2"/>
                                          </p:val>
                                        </p:tav>
                                        <p:tav tm="100000">
                                          <p:val>
                                            <p:strVal val="#ppt_x"/>
                                          </p:val>
                                        </p:tav>
                                      </p:tavLst>
                                    </p:anim>
                                    <p:anim calcmode="lin" valueType="num">
                                      <p:cBhvr additive="base">
                                        <p:cTn id="19" dur="500" fill="hold"/>
                                        <p:tgtEl>
                                          <p:spTgt spid="41"/>
                                        </p:tgtEl>
                                        <p:attrNameLst>
                                          <p:attrName>ppt_y</p:attrName>
                                        </p:attrNameLst>
                                      </p:cBhvr>
                                      <p:tavLst>
                                        <p:tav tm="0">
                                          <p:val>
                                            <p:strVal val="0-#ppt_h/2"/>
                                          </p:val>
                                        </p:tav>
                                        <p:tav tm="100000">
                                          <p:val>
                                            <p:strVal val="#ppt_y"/>
                                          </p:val>
                                        </p:tav>
                                      </p:tavLst>
                                    </p:anim>
                                  </p:childTnLst>
                                </p:cTn>
                              </p:par>
                              <p:par>
                                <p:cTn id="20" presetID="12" presetClass="entr" presetSubtype="8"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additive="base">
                                        <p:cTn id="22" dur="500"/>
                                        <p:tgtEl>
                                          <p:spTgt spid="46"/>
                                        </p:tgtEl>
                                        <p:attrNameLst>
                                          <p:attrName>ppt_x</p:attrName>
                                        </p:attrNameLst>
                                      </p:cBhvr>
                                      <p:tavLst>
                                        <p:tav tm="0">
                                          <p:val>
                                            <p:strVal val="#ppt_x-#ppt_w*1.125000"/>
                                          </p:val>
                                        </p:tav>
                                        <p:tav tm="100000">
                                          <p:val>
                                            <p:strVal val="#ppt_x"/>
                                          </p:val>
                                        </p:tav>
                                      </p:tavLst>
                                    </p:anim>
                                    <p:animEffect transition="in" filter="wipe(right)">
                                      <p:cBhvr>
                                        <p:cTn id="23" dur="500"/>
                                        <p:tgtEl>
                                          <p:spTgt spid="46"/>
                                        </p:tgtEl>
                                      </p:cBhvr>
                                    </p:animEffect>
                                  </p:childTnLst>
                                </p:cTn>
                              </p:par>
                              <p:par>
                                <p:cTn id="24" presetID="12" presetClass="entr" presetSubtype="1"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additive="base">
                                        <p:cTn id="26" dur="500"/>
                                        <p:tgtEl>
                                          <p:spTgt spid="44"/>
                                        </p:tgtEl>
                                        <p:attrNameLst>
                                          <p:attrName>ppt_y</p:attrName>
                                        </p:attrNameLst>
                                      </p:cBhvr>
                                      <p:tavLst>
                                        <p:tav tm="0">
                                          <p:val>
                                            <p:strVal val="#ppt_y-#ppt_h*1.125000"/>
                                          </p:val>
                                        </p:tav>
                                        <p:tav tm="100000">
                                          <p:val>
                                            <p:strVal val="#ppt_y"/>
                                          </p:val>
                                        </p:tav>
                                      </p:tavLst>
                                    </p:anim>
                                    <p:animEffect transition="in" filter="wipe(down)">
                                      <p:cBhvr>
                                        <p:cTn id="27" dur="500"/>
                                        <p:tgtEl>
                                          <p:spTgt spid="44"/>
                                        </p:tgtEl>
                                      </p:cBhvr>
                                    </p:animEffect>
                                  </p:childTnLst>
                                </p:cTn>
                              </p:par>
                              <p:par>
                                <p:cTn id="28" presetID="12" presetClass="entr" presetSubtype="8"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500"/>
                                        <p:tgtEl>
                                          <p:spTgt spid="47"/>
                                        </p:tgtEl>
                                        <p:attrNameLst>
                                          <p:attrName>ppt_x</p:attrName>
                                        </p:attrNameLst>
                                      </p:cBhvr>
                                      <p:tavLst>
                                        <p:tav tm="0">
                                          <p:val>
                                            <p:strVal val="#ppt_x-#ppt_w*1.125000"/>
                                          </p:val>
                                        </p:tav>
                                        <p:tav tm="100000">
                                          <p:val>
                                            <p:strVal val="#ppt_x"/>
                                          </p:val>
                                        </p:tav>
                                      </p:tavLst>
                                    </p:anim>
                                    <p:animEffect transition="in" filter="wipe(right)">
                                      <p:cBhvr>
                                        <p:cTn id="31" dur="500"/>
                                        <p:tgtEl>
                                          <p:spTgt spid="47"/>
                                        </p:tgtEl>
                                      </p:cBhvr>
                                    </p:animEffect>
                                  </p:childTnLst>
                                </p:cTn>
                              </p:par>
                              <p:par>
                                <p:cTn id="32" presetID="12" presetClass="entr" presetSubtype="4"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additive="base">
                                        <p:cTn id="34" dur="500"/>
                                        <p:tgtEl>
                                          <p:spTgt spid="45"/>
                                        </p:tgtEl>
                                        <p:attrNameLst>
                                          <p:attrName>ppt_y</p:attrName>
                                        </p:attrNameLst>
                                      </p:cBhvr>
                                      <p:tavLst>
                                        <p:tav tm="0">
                                          <p:val>
                                            <p:strVal val="#ppt_y+#ppt_h*1.125000"/>
                                          </p:val>
                                        </p:tav>
                                        <p:tav tm="100000">
                                          <p:val>
                                            <p:strVal val="#ppt_y"/>
                                          </p:val>
                                        </p:tav>
                                      </p:tavLst>
                                    </p:anim>
                                    <p:animEffect transition="in" filter="wipe(up)">
                                      <p:cBhvr>
                                        <p:cTn id="35" dur="500"/>
                                        <p:tgtEl>
                                          <p:spTgt spid="45"/>
                                        </p:tgtEl>
                                      </p:cBhvr>
                                    </p:animEffect>
                                  </p:childTnLst>
                                </p:cTn>
                              </p:par>
                              <p:par>
                                <p:cTn id="36" presetID="49" presetClass="entr" presetSubtype="0" decel="100000" fill="hold" grpId="0" nodeType="withEffect">
                                  <p:stCondLst>
                                    <p:cond delay="500"/>
                                  </p:stCondLst>
                                  <p:childTnLst>
                                    <p:set>
                                      <p:cBhvr>
                                        <p:cTn id="37" dur="1" fill="hold">
                                          <p:stCondLst>
                                            <p:cond delay="0"/>
                                          </p:stCondLst>
                                        </p:cTn>
                                        <p:tgtEl>
                                          <p:spTgt spid="43"/>
                                        </p:tgtEl>
                                        <p:attrNameLst>
                                          <p:attrName>style.visibility</p:attrName>
                                        </p:attrNameLst>
                                      </p:cBhvr>
                                      <p:to>
                                        <p:strVal val="visible"/>
                                      </p:to>
                                    </p:set>
                                    <p:anim calcmode="lin" valueType="num">
                                      <p:cBhvr>
                                        <p:cTn id="38" dur="500" fill="hold"/>
                                        <p:tgtEl>
                                          <p:spTgt spid="43"/>
                                        </p:tgtEl>
                                        <p:attrNameLst>
                                          <p:attrName>ppt_w</p:attrName>
                                        </p:attrNameLst>
                                      </p:cBhvr>
                                      <p:tavLst>
                                        <p:tav tm="0">
                                          <p:val>
                                            <p:fltVal val="0"/>
                                          </p:val>
                                        </p:tav>
                                        <p:tav tm="100000">
                                          <p:val>
                                            <p:strVal val="#ppt_w"/>
                                          </p:val>
                                        </p:tav>
                                      </p:tavLst>
                                    </p:anim>
                                    <p:anim calcmode="lin" valueType="num">
                                      <p:cBhvr>
                                        <p:cTn id="39" dur="500" fill="hold"/>
                                        <p:tgtEl>
                                          <p:spTgt spid="43"/>
                                        </p:tgtEl>
                                        <p:attrNameLst>
                                          <p:attrName>ppt_h</p:attrName>
                                        </p:attrNameLst>
                                      </p:cBhvr>
                                      <p:tavLst>
                                        <p:tav tm="0">
                                          <p:val>
                                            <p:fltVal val="0"/>
                                          </p:val>
                                        </p:tav>
                                        <p:tav tm="100000">
                                          <p:val>
                                            <p:strVal val="#ppt_h"/>
                                          </p:val>
                                        </p:tav>
                                      </p:tavLst>
                                    </p:anim>
                                    <p:anim calcmode="lin" valueType="num">
                                      <p:cBhvr>
                                        <p:cTn id="40" dur="500" fill="hold"/>
                                        <p:tgtEl>
                                          <p:spTgt spid="43"/>
                                        </p:tgtEl>
                                        <p:attrNameLst>
                                          <p:attrName>style.rotation</p:attrName>
                                        </p:attrNameLst>
                                      </p:cBhvr>
                                      <p:tavLst>
                                        <p:tav tm="0">
                                          <p:val>
                                            <p:fltVal val="360"/>
                                          </p:val>
                                        </p:tav>
                                        <p:tav tm="100000">
                                          <p:val>
                                            <p:fltVal val="0"/>
                                          </p:val>
                                        </p:tav>
                                      </p:tavLst>
                                    </p:anim>
                                    <p:animEffect transition="in" filter="fade">
                                      <p:cBhvr>
                                        <p:cTn id="41" dur="500"/>
                                        <p:tgtEl>
                                          <p:spTgt spid="43"/>
                                        </p:tgtEl>
                                      </p:cBhvr>
                                    </p:animEffect>
                                  </p:childTnLst>
                                </p:cTn>
                              </p:par>
                            </p:childTnLst>
                          </p:cTn>
                        </p:par>
                        <p:par>
                          <p:cTn id="42" fill="hold">
                            <p:stCondLst>
                              <p:cond delay="1000"/>
                            </p:stCondLst>
                            <p:childTnLst>
                              <p:par>
                                <p:cTn id="43" presetID="12" presetClass="entr" presetSubtype="4" fill="hold" grpId="0" nodeType="afterEffect">
                                  <p:stCondLst>
                                    <p:cond delay="0"/>
                                  </p:stCondLst>
                                  <p:childTnLst>
                                    <p:set>
                                      <p:cBhvr>
                                        <p:cTn id="44" dur="1" fill="hold">
                                          <p:stCondLst>
                                            <p:cond delay="0"/>
                                          </p:stCondLst>
                                        </p:cTn>
                                        <p:tgtEl>
                                          <p:spTgt spid="28"/>
                                        </p:tgtEl>
                                        <p:attrNameLst>
                                          <p:attrName>style.visibility</p:attrName>
                                        </p:attrNameLst>
                                      </p:cBhvr>
                                      <p:to>
                                        <p:strVal val="visible"/>
                                      </p:to>
                                    </p:set>
                                    <p:anim calcmode="lin" valueType="num">
                                      <p:cBhvr additive="base">
                                        <p:cTn id="45" dur="500"/>
                                        <p:tgtEl>
                                          <p:spTgt spid="28"/>
                                        </p:tgtEl>
                                        <p:attrNameLst>
                                          <p:attrName>ppt_y</p:attrName>
                                        </p:attrNameLst>
                                      </p:cBhvr>
                                      <p:tavLst>
                                        <p:tav tm="0">
                                          <p:val>
                                            <p:strVal val="#ppt_y+#ppt_h*1.125000"/>
                                          </p:val>
                                        </p:tav>
                                        <p:tav tm="100000">
                                          <p:val>
                                            <p:strVal val="#ppt_y"/>
                                          </p:val>
                                        </p:tav>
                                      </p:tavLst>
                                    </p:anim>
                                    <p:animEffect transition="in" filter="wipe(up)">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
                                        </p:tgtEl>
                                        <p:attrNameLst>
                                          <p:attrName>style.visibility</p:attrName>
                                        </p:attrNameLst>
                                      </p:cBhvr>
                                      <p:to>
                                        <p:strVal val="visible"/>
                                      </p:to>
                                    </p:set>
                                    <p:animEffect transition="in" filter="fade">
                                      <p:cBhvr>
                                        <p:cTn id="51" dur="500"/>
                                        <p:tgtEl>
                                          <p:spTgt spid="3"/>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28" grpId="0"/>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Janice"/>
          <p:cNvPicPr>
            <a:picLocks noChangeAspect="1"/>
          </p:cNvPicPr>
          <p:nvPr/>
        </p:nvPicPr>
        <p:blipFill>
          <a:blip r:embed="rId1" cstate="screen"/>
          <a:stretch>
            <a:fillRect/>
          </a:stretch>
        </p:blipFill>
        <p:spPr>
          <a:xfrm rot="5400000">
            <a:off x="2404961" y="-14790"/>
            <a:ext cx="1177664" cy="1207244"/>
          </a:xfrm>
          <a:prstGeom prst="rect">
            <a:avLst/>
          </a:prstGeom>
        </p:spPr>
      </p:pic>
      <p:pic>
        <p:nvPicPr>
          <p:cNvPr id="40" name="Janice"/>
          <p:cNvPicPr>
            <a:picLocks noChangeAspect="1"/>
          </p:cNvPicPr>
          <p:nvPr/>
        </p:nvPicPr>
        <p:blipFill>
          <a:blip r:embed="rId1" cstate="screen"/>
          <a:stretch>
            <a:fillRect/>
          </a:stretch>
        </p:blipFill>
        <p:spPr>
          <a:xfrm rot="16200000" flipH="1">
            <a:off x="8596072" y="21795"/>
            <a:ext cx="1177664" cy="1207244"/>
          </a:xfrm>
          <a:prstGeom prst="rect">
            <a:avLst/>
          </a:prstGeom>
        </p:spPr>
      </p:pic>
      <p:sp>
        <p:nvSpPr>
          <p:cNvPr id="41" name="文本框 40"/>
          <p:cNvSpPr txBox="1"/>
          <p:nvPr/>
        </p:nvSpPr>
        <p:spPr>
          <a:xfrm>
            <a:off x="5560825" y="328521"/>
            <a:ext cx="1415772" cy="461665"/>
          </a:xfrm>
          <a:prstGeom prst="rect">
            <a:avLst/>
          </a:prstGeom>
          <a:noFill/>
        </p:spPr>
        <p:txBody>
          <a:bodyPr wrap="none" rtlCol="0">
            <a:spAutoFit/>
          </a:bodyPr>
          <a:lstStyle/>
          <a:p>
            <a:r>
              <a:rPr lang="zh-CN" altLang="en-US" sz="2400" dirty="0">
                <a:solidFill>
                  <a:schemeClr val="tx1">
                    <a:lumMod val="65000"/>
                    <a:lumOff val="35000"/>
                  </a:schemeClr>
                </a:solidFill>
                <a:latin typeface="方正舒体" panose="02010601030101010101" pitchFamily="2" charset="-122"/>
                <a:ea typeface="方正舒体" panose="02010601030101010101" pitchFamily="2" charset="-122"/>
              </a:rPr>
              <a:t>认识景教</a:t>
            </a:r>
            <a:endParaRPr lang="zh-CN" altLang="en-US" sz="2400" dirty="0">
              <a:solidFill>
                <a:schemeClr val="tx1">
                  <a:lumMod val="65000"/>
                  <a:lumOff val="35000"/>
                </a:schemeClr>
              </a:solidFill>
              <a:latin typeface="方正舒体" panose="02010601030101010101" pitchFamily="2" charset="-122"/>
              <a:ea typeface="方正舒体" panose="02010601030101010101" pitchFamily="2" charset="-122"/>
            </a:endParaRPr>
          </a:p>
        </p:txBody>
      </p:sp>
      <p:sp>
        <p:nvSpPr>
          <p:cNvPr id="43" name="文本框 42"/>
          <p:cNvSpPr txBox="1"/>
          <p:nvPr/>
        </p:nvSpPr>
        <p:spPr>
          <a:xfrm>
            <a:off x="4325046" y="133857"/>
            <a:ext cx="805322" cy="769441"/>
          </a:xfrm>
          <a:prstGeom prst="rect">
            <a:avLst/>
          </a:prstGeom>
          <a:noFill/>
        </p:spPr>
        <p:txBody>
          <a:bodyPr wrap="square" rtlCol="0">
            <a:spAutoFit/>
          </a:bodyPr>
          <a:lstStyle/>
          <a:p>
            <a:pPr algn="ctr"/>
            <a:r>
              <a:rPr lang="zh-CN" altLang="en-US" sz="4400" dirty="0">
                <a:solidFill>
                  <a:srgbClr val="B1865A"/>
                </a:solidFill>
                <a:latin typeface="方正舒体" panose="02010601030101010101" pitchFamily="2" charset="-122"/>
                <a:ea typeface="方正舒体" panose="02010601030101010101" pitchFamily="2" charset="-122"/>
              </a:rPr>
              <a:t>壹</a:t>
            </a:r>
            <a:endParaRPr lang="zh-CN" altLang="en-US" sz="4400" dirty="0">
              <a:solidFill>
                <a:srgbClr val="B1865A"/>
              </a:solidFill>
              <a:latin typeface="方正舒体" panose="02010601030101010101" pitchFamily="2" charset="-122"/>
              <a:ea typeface="方正舒体" panose="02010601030101010101" pitchFamily="2" charset="-122"/>
            </a:endParaRPr>
          </a:p>
        </p:txBody>
      </p:sp>
      <p:cxnSp>
        <p:nvCxnSpPr>
          <p:cNvPr id="44" name="PA_直接连接符 44"/>
          <p:cNvCxnSpPr/>
          <p:nvPr>
            <p:custDataLst>
              <p:tags r:id="rId2"/>
            </p:custDataLst>
          </p:nvPr>
        </p:nvCxnSpPr>
        <p:spPr>
          <a:xfrm rot="16200000" flipH="1">
            <a:off x="4264724" y="396656"/>
            <a:ext cx="325545"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5" name="PA_直接连接符 44"/>
          <p:cNvCxnSpPr/>
          <p:nvPr>
            <p:custDataLst>
              <p:tags r:id="rId3"/>
            </p:custDataLst>
          </p:nvPr>
        </p:nvCxnSpPr>
        <p:spPr>
          <a:xfrm rot="16200000" flipH="1">
            <a:off x="4879463" y="734939"/>
            <a:ext cx="325546"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6" name="PA_直接连接符 44"/>
          <p:cNvCxnSpPr/>
          <p:nvPr>
            <p:custDataLst>
              <p:tags r:id="rId4"/>
            </p:custDataLst>
          </p:nvPr>
        </p:nvCxnSpPr>
        <p:spPr>
          <a:xfrm>
            <a:off x="4373295" y="263927"/>
            <a:ext cx="391235"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7" name="PA_直接连接符 44"/>
          <p:cNvCxnSpPr/>
          <p:nvPr>
            <p:custDataLst>
              <p:tags r:id="rId5"/>
            </p:custDataLst>
          </p:nvPr>
        </p:nvCxnSpPr>
        <p:spPr>
          <a:xfrm>
            <a:off x="4732779" y="866797"/>
            <a:ext cx="355389"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869097" y="897712"/>
            <a:ext cx="6453805" cy="5855514"/>
          </a:xfrm>
          <a:prstGeom prst="rect">
            <a:avLst/>
          </a:prstGeom>
          <a:noFill/>
        </p:spPr>
        <p:txBody>
          <a:bodyPr wrap="square" rtlCol="0">
            <a:spAutoFit/>
          </a:bodyPr>
          <a:lstStyle/>
          <a:p>
            <a:pPr>
              <a:lnSpc>
                <a:spcPct val="150000"/>
              </a:lnSpc>
            </a:pPr>
            <a:r>
              <a:rPr lang="zh-CN" altLang="en-US" dirty="0"/>
              <a:t>       景教，是古代基督教中的一个派别，因其创始 人提阿长老和隐士聂斯托利而得名“聂斯托利 派”。该流派认为耶稣的“神性”与“人性”是有区别的，他们认为其“神性”被依附于“人性”之上。在公 元 </a:t>
            </a:r>
            <a:r>
              <a:rPr lang="en-US" altLang="zh-CN" dirty="0"/>
              <a:t>5 </a:t>
            </a:r>
            <a:r>
              <a:rPr lang="zh-CN" altLang="en-US" dirty="0"/>
              <a:t>世纪 </a:t>
            </a:r>
            <a:r>
              <a:rPr lang="en-US" altLang="zh-CN" dirty="0"/>
              <a:t>431 </a:t>
            </a:r>
            <a:r>
              <a:rPr lang="zh-CN" altLang="en-US" dirty="0"/>
              <a:t>年的以弗所会议上，这种理论被认 定为异端并受到批判，创始人聂斯托利也因此遭 到了流放。虽然其信徒大多因此而离开他，但其 学说理论却在波斯（今伊朗地区）得到意想不到的 响应，并不断被传播到世界各地。随着唐朝的开放 政策，中原文化与西域文化往来十分频繁，再加上唐太宗在民族宗教方面的宽容政策，聂斯托利的 学说随着商人和传教士沿着丝绸之路传入印度、 中国等地。</a:t>
            </a:r>
            <a:endParaRPr lang="en-US" altLang="zh-CN" dirty="0"/>
          </a:p>
          <a:p>
            <a:pPr>
              <a:lnSpc>
                <a:spcPct val="150000"/>
              </a:lnSpc>
            </a:pPr>
            <a:r>
              <a:rPr lang="zh-CN" altLang="en-US" dirty="0"/>
              <a:t>         尽管景教因“武宗灭教”的影响而突然销匿声 迹，但它在唐朝的土地上迅速发展并繁盛了 </a:t>
            </a:r>
            <a:r>
              <a:rPr lang="en-US" altLang="zh-CN" dirty="0"/>
              <a:t>250 </a:t>
            </a:r>
            <a:r>
              <a:rPr lang="zh-CN" altLang="en-US" dirty="0"/>
              <a:t>年之久，与其他两教不同的一点是其教义随着碑文也一直流传下来，至到元时仍然有着“也里可温”之说。</a:t>
            </a:r>
            <a:endParaRPr lang="zh-CN" altLang="en-US" dirty="0">
              <a:solidFill>
                <a:schemeClr val="tx1">
                  <a:lumMod val="65000"/>
                  <a:lumOff val="35000"/>
                </a:schemeClr>
              </a:solidFill>
              <a:latin typeface="+mn-ea"/>
            </a:endParaRPr>
          </a:p>
        </p:txBody>
      </p:sp>
    </p:spTree>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3" fill="hold" grpId="0" nodeType="afterEffect">
                                  <p:stCondLst>
                                    <p:cond delay="0"/>
                                  </p:stCondLst>
                                  <p:iterate type="lt">
                                    <p:tmPct val="14286"/>
                                  </p:iterate>
                                  <p:childTnLst>
                                    <p:set>
                                      <p:cBhvr>
                                        <p:cTn id="17" dur="1" fill="hold">
                                          <p:stCondLst>
                                            <p:cond delay="0"/>
                                          </p:stCondLst>
                                        </p:cTn>
                                        <p:tgtEl>
                                          <p:spTgt spid="41"/>
                                        </p:tgtEl>
                                        <p:attrNameLst>
                                          <p:attrName>style.visibility</p:attrName>
                                        </p:attrNameLst>
                                      </p:cBhvr>
                                      <p:to>
                                        <p:strVal val="visible"/>
                                      </p:to>
                                    </p:set>
                                    <p:anim calcmode="lin" valueType="num">
                                      <p:cBhvr additive="base">
                                        <p:cTn id="18" dur="500" fill="hold"/>
                                        <p:tgtEl>
                                          <p:spTgt spid="41"/>
                                        </p:tgtEl>
                                        <p:attrNameLst>
                                          <p:attrName>ppt_x</p:attrName>
                                        </p:attrNameLst>
                                      </p:cBhvr>
                                      <p:tavLst>
                                        <p:tav tm="0">
                                          <p:val>
                                            <p:strVal val="1+#ppt_w/2"/>
                                          </p:val>
                                        </p:tav>
                                        <p:tav tm="100000">
                                          <p:val>
                                            <p:strVal val="#ppt_x"/>
                                          </p:val>
                                        </p:tav>
                                      </p:tavLst>
                                    </p:anim>
                                    <p:anim calcmode="lin" valueType="num">
                                      <p:cBhvr additive="base">
                                        <p:cTn id="19" dur="500" fill="hold"/>
                                        <p:tgtEl>
                                          <p:spTgt spid="41"/>
                                        </p:tgtEl>
                                        <p:attrNameLst>
                                          <p:attrName>ppt_y</p:attrName>
                                        </p:attrNameLst>
                                      </p:cBhvr>
                                      <p:tavLst>
                                        <p:tav tm="0">
                                          <p:val>
                                            <p:strVal val="0-#ppt_h/2"/>
                                          </p:val>
                                        </p:tav>
                                        <p:tav tm="100000">
                                          <p:val>
                                            <p:strVal val="#ppt_y"/>
                                          </p:val>
                                        </p:tav>
                                      </p:tavLst>
                                    </p:anim>
                                  </p:childTnLst>
                                </p:cTn>
                              </p:par>
                              <p:par>
                                <p:cTn id="20" presetID="12" presetClass="entr" presetSubtype="8"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additive="base">
                                        <p:cTn id="22" dur="500"/>
                                        <p:tgtEl>
                                          <p:spTgt spid="46"/>
                                        </p:tgtEl>
                                        <p:attrNameLst>
                                          <p:attrName>ppt_x</p:attrName>
                                        </p:attrNameLst>
                                      </p:cBhvr>
                                      <p:tavLst>
                                        <p:tav tm="0">
                                          <p:val>
                                            <p:strVal val="#ppt_x-#ppt_w*1.125000"/>
                                          </p:val>
                                        </p:tav>
                                        <p:tav tm="100000">
                                          <p:val>
                                            <p:strVal val="#ppt_x"/>
                                          </p:val>
                                        </p:tav>
                                      </p:tavLst>
                                    </p:anim>
                                    <p:animEffect transition="in" filter="wipe(right)">
                                      <p:cBhvr>
                                        <p:cTn id="23" dur="500"/>
                                        <p:tgtEl>
                                          <p:spTgt spid="46"/>
                                        </p:tgtEl>
                                      </p:cBhvr>
                                    </p:animEffect>
                                  </p:childTnLst>
                                </p:cTn>
                              </p:par>
                              <p:par>
                                <p:cTn id="24" presetID="12" presetClass="entr" presetSubtype="1"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additive="base">
                                        <p:cTn id="26" dur="500"/>
                                        <p:tgtEl>
                                          <p:spTgt spid="44"/>
                                        </p:tgtEl>
                                        <p:attrNameLst>
                                          <p:attrName>ppt_y</p:attrName>
                                        </p:attrNameLst>
                                      </p:cBhvr>
                                      <p:tavLst>
                                        <p:tav tm="0">
                                          <p:val>
                                            <p:strVal val="#ppt_y-#ppt_h*1.125000"/>
                                          </p:val>
                                        </p:tav>
                                        <p:tav tm="100000">
                                          <p:val>
                                            <p:strVal val="#ppt_y"/>
                                          </p:val>
                                        </p:tav>
                                      </p:tavLst>
                                    </p:anim>
                                    <p:animEffect transition="in" filter="wipe(down)">
                                      <p:cBhvr>
                                        <p:cTn id="27" dur="500"/>
                                        <p:tgtEl>
                                          <p:spTgt spid="44"/>
                                        </p:tgtEl>
                                      </p:cBhvr>
                                    </p:animEffect>
                                  </p:childTnLst>
                                </p:cTn>
                              </p:par>
                              <p:par>
                                <p:cTn id="28" presetID="12" presetClass="entr" presetSubtype="8"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500"/>
                                        <p:tgtEl>
                                          <p:spTgt spid="47"/>
                                        </p:tgtEl>
                                        <p:attrNameLst>
                                          <p:attrName>ppt_x</p:attrName>
                                        </p:attrNameLst>
                                      </p:cBhvr>
                                      <p:tavLst>
                                        <p:tav tm="0">
                                          <p:val>
                                            <p:strVal val="#ppt_x-#ppt_w*1.125000"/>
                                          </p:val>
                                        </p:tav>
                                        <p:tav tm="100000">
                                          <p:val>
                                            <p:strVal val="#ppt_x"/>
                                          </p:val>
                                        </p:tav>
                                      </p:tavLst>
                                    </p:anim>
                                    <p:animEffect transition="in" filter="wipe(right)">
                                      <p:cBhvr>
                                        <p:cTn id="31" dur="500"/>
                                        <p:tgtEl>
                                          <p:spTgt spid="47"/>
                                        </p:tgtEl>
                                      </p:cBhvr>
                                    </p:animEffect>
                                  </p:childTnLst>
                                </p:cTn>
                              </p:par>
                              <p:par>
                                <p:cTn id="32" presetID="12" presetClass="entr" presetSubtype="4"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additive="base">
                                        <p:cTn id="34" dur="500"/>
                                        <p:tgtEl>
                                          <p:spTgt spid="45"/>
                                        </p:tgtEl>
                                        <p:attrNameLst>
                                          <p:attrName>ppt_y</p:attrName>
                                        </p:attrNameLst>
                                      </p:cBhvr>
                                      <p:tavLst>
                                        <p:tav tm="0">
                                          <p:val>
                                            <p:strVal val="#ppt_y+#ppt_h*1.125000"/>
                                          </p:val>
                                        </p:tav>
                                        <p:tav tm="100000">
                                          <p:val>
                                            <p:strVal val="#ppt_y"/>
                                          </p:val>
                                        </p:tav>
                                      </p:tavLst>
                                    </p:anim>
                                    <p:animEffect transition="in" filter="wipe(up)">
                                      <p:cBhvr>
                                        <p:cTn id="35" dur="500"/>
                                        <p:tgtEl>
                                          <p:spTgt spid="45"/>
                                        </p:tgtEl>
                                      </p:cBhvr>
                                    </p:animEffect>
                                  </p:childTnLst>
                                </p:cTn>
                              </p:par>
                              <p:par>
                                <p:cTn id="36" presetID="49" presetClass="entr" presetSubtype="0" decel="100000" fill="hold" grpId="0" nodeType="withEffect">
                                  <p:stCondLst>
                                    <p:cond delay="500"/>
                                  </p:stCondLst>
                                  <p:childTnLst>
                                    <p:set>
                                      <p:cBhvr>
                                        <p:cTn id="37" dur="1" fill="hold">
                                          <p:stCondLst>
                                            <p:cond delay="0"/>
                                          </p:stCondLst>
                                        </p:cTn>
                                        <p:tgtEl>
                                          <p:spTgt spid="43"/>
                                        </p:tgtEl>
                                        <p:attrNameLst>
                                          <p:attrName>style.visibility</p:attrName>
                                        </p:attrNameLst>
                                      </p:cBhvr>
                                      <p:to>
                                        <p:strVal val="visible"/>
                                      </p:to>
                                    </p:set>
                                    <p:anim calcmode="lin" valueType="num">
                                      <p:cBhvr>
                                        <p:cTn id="38" dur="500" fill="hold"/>
                                        <p:tgtEl>
                                          <p:spTgt spid="43"/>
                                        </p:tgtEl>
                                        <p:attrNameLst>
                                          <p:attrName>ppt_w</p:attrName>
                                        </p:attrNameLst>
                                      </p:cBhvr>
                                      <p:tavLst>
                                        <p:tav tm="0">
                                          <p:val>
                                            <p:fltVal val="0"/>
                                          </p:val>
                                        </p:tav>
                                        <p:tav tm="100000">
                                          <p:val>
                                            <p:strVal val="#ppt_w"/>
                                          </p:val>
                                        </p:tav>
                                      </p:tavLst>
                                    </p:anim>
                                    <p:anim calcmode="lin" valueType="num">
                                      <p:cBhvr>
                                        <p:cTn id="39" dur="500" fill="hold"/>
                                        <p:tgtEl>
                                          <p:spTgt spid="43"/>
                                        </p:tgtEl>
                                        <p:attrNameLst>
                                          <p:attrName>ppt_h</p:attrName>
                                        </p:attrNameLst>
                                      </p:cBhvr>
                                      <p:tavLst>
                                        <p:tav tm="0">
                                          <p:val>
                                            <p:fltVal val="0"/>
                                          </p:val>
                                        </p:tav>
                                        <p:tav tm="100000">
                                          <p:val>
                                            <p:strVal val="#ppt_h"/>
                                          </p:val>
                                        </p:tav>
                                      </p:tavLst>
                                    </p:anim>
                                    <p:anim calcmode="lin" valueType="num">
                                      <p:cBhvr>
                                        <p:cTn id="40" dur="500" fill="hold"/>
                                        <p:tgtEl>
                                          <p:spTgt spid="43"/>
                                        </p:tgtEl>
                                        <p:attrNameLst>
                                          <p:attrName>style.rotation</p:attrName>
                                        </p:attrNameLst>
                                      </p:cBhvr>
                                      <p:tavLst>
                                        <p:tav tm="0">
                                          <p:val>
                                            <p:fltVal val="360"/>
                                          </p:val>
                                        </p:tav>
                                        <p:tav tm="100000">
                                          <p:val>
                                            <p:fltVal val="0"/>
                                          </p:val>
                                        </p:tav>
                                      </p:tavLst>
                                    </p:anim>
                                    <p:animEffect transition="in" filter="fade">
                                      <p:cBhvr>
                                        <p:cTn id="41" dur="500"/>
                                        <p:tgtEl>
                                          <p:spTgt spid="43"/>
                                        </p:tgtEl>
                                      </p:cBhvr>
                                    </p:animEffect>
                                  </p:childTnLst>
                                </p:cTn>
                              </p:par>
                              <p:par>
                                <p:cTn id="42" presetID="12" presetClass="entr" presetSubtype="4"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p:tgtEl>
                                          <p:spTgt spid="35"/>
                                        </p:tgtEl>
                                        <p:attrNameLst>
                                          <p:attrName>ppt_y</p:attrName>
                                        </p:attrNameLst>
                                      </p:cBhvr>
                                      <p:tavLst>
                                        <p:tav tm="0">
                                          <p:val>
                                            <p:strVal val="#ppt_y+#ppt_h*1.125000"/>
                                          </p:val>
                                        </p:tav>
                                        <p:tav tm="100000">
                                          <p:val>
                                            <p:strVal val="#ppt_y"/>
                                          </p:val>
                                        </p:tav>
                                      </p:tavLst>
                                    </p:anim>
                                    <p:animEffect transition="in" filter="wipe(up)">
                                      <p:cBhvr>
                                        <p:cTn id="4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Janice"/>
          <p:cNvPicPr>
            <a:picLocks noChangeAspect="1"/>
          </p:cNvPicPr>
          <p:nvPr/>
        </p:nvPicPr>
        <p:blipFill>
          <a:blip r:embed="rId1" cstate="screen"/>
          <a:stretch>
            <a:fillRect/>
          </a:stretch>
        </p:blipFill>
        <p:spPr>
          <a:xfrm rot="5400000">
            <a:off x="2404961" y="-14790"/>
            <a:ext cx="1177664" cy="1207244"/>
          </a:xfrm>
          <a:prstGeom prst="rect">
            <a:avLst/>
          </a:prstGeom>
        </p:spPr>
      </p:pic>
      <p:pic>
        <p:nvPicPr>
          <p:cNvPr id="40" name="Janice"/>
          <p:cNvPicPr>
            <a:picLocks noChangeAspect="1"/>
          </p:cNvPicPr>
          <p:nvPr/>
        </p:nvPicPr>
        <p:blipFill>
          <a:blip r:embed="rId1" cstate="screen"/>
          <a:stretch>
            <a:fillRect/>
          </a:stretch>
        </p:blipFill>
        <p:spPr>
          <a:xfrm rot="16200000" flipH="1">
            <a:off x="8596072" y="21795"/>
            <a:ext cx="1177664" cy="1207244"/>
          </a:xfrm>
          <a:prstGeom prst="rect">
            <a:avLst/>
          </a:prstGeom>
        </p:spPr>
      </p:pic>
      <p:sp>
        <p:nvSpPr>
          <p:cNvPr id="41" name="文本框 40"/>
          <p:cNvSpPr txBox="1"/>
          <p:nvPr/>
        </p:nvSpPr>
        <p:spPr>
          <a:xfrm>
            <a:off x="5560825" y="328521"/>
            <a:ext cx="1415772" cy="461665"/>
          </a:xfrm>
          <a:prstGeom prst="rect">
            <a:avLst/>
          </a:prstGeom>
          <a:noFill/>
        </p:spPr>
        <p:txBody>
          <a:bodyPr wrap="none" rtlCol="0">
            <a:spAutoFit/>
          </a:bodyPr>
          <a:lstStyle/>
          <a:p>
            <a:r>
              <a:rPr lang="zh-CN" altLang="en-US" sz="2400" dirty="0">
                <a:solidFill>
                  <a:schemeClr val="tx1">
                    <a:lumMod val="65000"/>
                    <a:lumOff val="35000"/>
                  </a:schemeClr>
                </a:solidFill>
                <a:latin typeface="方正舒体" panose="02010601030101010101" pitchFamily="2" charset="-122"/>
                <a:ea typeface="方正舒体" panose="02010601030101010101" pitchFamily="2" charset="-122"/>
              </a:rPr>
              <a:t>认识景教</a:t>
            </a:r>
            <a:endParaRPr lang="zh-CN" altLang="en-US" sz="2400" dirty="0">
              <a:solidFill>
                <a:schemeClr val="tx1">
                  <a:lumMod val="65000"/>
                  <a:lumOff val="35000"/>
                </a:schemeClr>
              </a:solidFill>
              <a:latin typeface="方正舒体" panose="02010601030101010101" pitchFamily="2" charset="-122"/>
              <a:ea typeface="方正舒体" panose="02010601030101010101" pitchFamily="2" charset="-122"/>
            </a:endParaRPr>
          </a:p>
        </p:txBody>
      </p:sp>
      <p:sp>
        <p:nvSpPr>
          <p:cNvPr id="43" name="文本框 42"/>
          <p:cNvSpPr txBox="1"/>
          <p:nvPr/>
        </p:nvSpPr>
        <p:spPr>
          <a:xfrm>
            <a:off x="4325046" y="133857"/>
            <a:ext cx="805322" cy="769441"/>
          </a:xfrm>
          <a:prstGeom prst="rect">
            <a:avLst/>
          </a:prstGeom>
          <a:noFill/>
        </p:spPr>
        <p:txBody>
          <a:bodyPr wrap="square" rtlCol="0">
            <a:spAutoFit/>
          </a:bodyPr>
          <a:lstStyle/>
          <a:p>
            <a:pPr algn="ctr"/>
            <a:r>
              <a:rPr lang="zh-CN" altLang="en-US" sz="4400" dirty="0">
                <a:solidFill>
                  <a:srgbClr val="B1865A"/>
                </a:solidFill>
                <a:latin typeface="方正舒体" panose="02010601030101010101" pitchFamily="2" charset="-122"/>
                <a:ea typeface="方正舒体" panose="02010601030101010101" pitchFamily="2" charset="-122"/>
              </a:rPr>
              <a:t>壹</a:t>
            </a:r>
            <a:endParaRPr lang="zh-CN" altLang="en-US" sz="4400" dirty="0">
              <a:solidFill>
                <a:srgbClr val="B1865A"/>
              </a:solidFill>
              <a:latin typeface="方正舒体" panose="02010601030101010101" pitchFamily="2" charset="-122"/>
              <a:ea typeface="方正舒体" panose="02010601030101010101" pitchFamily="2" charset="-122"/>
            </a:endParaRPr>
          </a:p>
        </p:txBody>
      </p:sp>
      <p:cxnSp>
        <p:nvCxnSpPr>
          <p:cNvPr id="44" name="PA_直接连接符 44"/>
          <p:cNvCxnSpPr/>
          <p:nvPr>
            <p:custDataLst>
              <p:tags r:id="rId2"/>
            </p:custDataLst>
          </p:nvPr>
        </p:nvCxnSpPr>
        <p:spPr>
          <a:xfrm rot="16200000" flipH="1">
            <a:off x="4264724" y="396656"/>
            <a:ext cx="325545"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5" name="PA_直接连接符 44"/>
          <p:cNvCxnSpPr/>
          <p:nvPr>
            <p:custDataLst>
              <p:tags r:id="rId3"/>
            </p:custDataLst>
          </p:nvPr>
        </p:nvCxnSpPr>
        <p:spPr>
          <a:xfrm rot="16200000" flipH="1">
            <a:off x="4879463" y="734939"/>
            <a:ext cx="325546"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6" name="PA_直接连接符 44"/>
          <p:cNvCxnSpPr/>
          <p:nvPr>
            <p:custDataLst>
              <p:tags r:id="rId4"/>
            </p:custDataLst>
          </p:nvPr>
        </p:nvCxnSpPr>
        <p:spPr>
          <a:xfrm>
            <a:off x="4373295" y="263927"/>
            <a:ext cx="391235"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47" name="PA_直接连接符 44"/>
          <p:cNvCxnSpPr/>
          <p:nvPr>
            <p:custDataLst>
              <p:tags r:id="rId5"/>
            </p:custDataLst>
          </p:nvPr>
        </p:nvCxnSpPr>
        <p:spPr>
          <a:xfrm>
            <a:off x="4732779" y="866797"/>
            <a:ext cx="355389" cy="0"/>
          </a:xfrm>
          <a:prstGeom prst="line">
            <a:avLst/>
          </a:prstGeom>
          <a:ln w="6350">
            <a:solidFill>
              <a:srgbClr val="B1865A"/>
            </a:solidFill>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2869097" y="1207708"/>
            <a:ext cx="6453805" cy="4182363"/>
          </a:xfrm>
          <a:prstGeom prst="rect">
            <a:avLst/>
          </a:prstGeom>
          <a:noFill/>
        </p:spPr>
        <p:txBody>
          <a:bodyPr wrap="square" rtlCol="0">
            <a:spAutoFit/>
          </a:bodyPr>
          <a:lstStyle/>
          <a:p>
            <a:pPr>
              <a:lnSpc>
                <a:spcPct val="150000"/>
              </a:lnSpc>
            </a:pPr>
            <a:r>
              <a:rPr lang="zh-CN" altLang="en-US" dirty="0"/>
              <a:t>        作为隋唐时期最为鼎盛的“三夷教”（景 教、祆教、摩尼教）之一，景教所留下的艺术痕迹其实并不多，主要遗存只有吐鲁番高昌遗址、 敦煌莫高窟遗址、罗布泊米兰遗址等几处。</a:t>
            </a:r>
            <a:endParaRPr lang="en-US" altLang="zh-CN" dirty="0"/>
          </a:p>
          <a:p>
            <a:pPr>
              <a:lnSpc>
                <a:spcPct val="150000"/>
              </a:lnSpc>
            </a:pPr>
            <a:r>
              <a:rPr lang="en-US" altLang="zh-CN" dirty="0"/>
              <a:t>        </a:t>
            </a:r>
            <a:r>
              <a:rPr lang="zh-CN" altLang="en-US" dirty="0"/>
              <a:t>这些有关景教的艺术遗存是景教文字史料的重要补充，它通过艺术形式反映了当时高昌地区景教的状况，通过这些艺术作品，汉译景教经典中所体现的中国化特色，可以被更加直观地表现出来。同时，这些绘画作品是东西方绘画艺术融合的实物记载， 对于研究东西艺术交流史具有重要的价值。它们不 仅具有美术意义的研究价值和审美价值，而且也为后人记载了当时不同文化融合的盛况。</a:t>
            </a:r>
            <a:endParaRPr lang="zh-CN" altLang="en-US" dirty="0">
              <a:solidFill>
                <a:schemeClr val="tx1">
                  <a:lumMod val="65000"/>
                  <a:lumOff val="35000"/>
                </a:schemeClr>
              </a:solidFill>
              <a:latin typeface="+mn-ea"/>
            </a:endParaRPr>
          </a:p>
        </p:txBody>
      </p:sp>
    </p:spTree>
  </p:cSld>
  <p:clrMapOvr>
    <a:masterClrMapping/>
  </p:clrMapOvr>
  <p:transition spd="slow" advTm="4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1000"/>
                                        <p:tgtEl>
                                          <p:spTgt spid="40"/>
                                        </p:tgtEl>
                                      </p:cBhvr>
                                    </p:animEffect>
                                    <p:anim calcmode="lin" valueType="num">
                                      <p:cBhvr>
                                        <p:cTn id="13" dur="1000" fill="hold"/>
                                        <p:tgtEl>
                                          <p:spTgt spid="40"/>
                                        </p:tgtEl>
                                        <p:attrNameLst>
                                          <p:attrName>ppt_x</p:attrName>
                                        </p:attrNameLst>
                                      </p:cBhvr>
                                      <p:tavLst>
                                        <p:tav tm="0">
                                          <p:val>
                                            <p:strVal val="#ppt_x"/>
                                          </p:val>
                                        </p:tav>
                                        <p:tav tm="100000">
                                          <p:val>
                                            <p:strVal val="#ppt_x"/>
                                          </p:val>
                                        </p:tav>
                                      </p:tavLst>
                                    </p:anim>
                                    <p:anim calcmode="lin" valueType="num">
                                      <p:cBhvr>
                                        <p:cTn id="14" dur="1000" fill="hold"/>
                                        <p:tgtEl>
                                          <p:spTgt spid="40"/>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3" fill="hold" grpId="0" nodeType="afterEffect">
                                  <p:stCondLst>
                                    <p:cond delay="0"/>
                                  </p:stCondLst>
                                  <p:iterate type="lt">
                                    <p:tmPct val="14286"/>
                                  </p:iterate>
                                  <p:childTnLst>
                                    <p:set>
                                      <p:cBhvr>
                                        <p:cTn id="17" dur="1" fill="hold">
                                          <p:stCondLst>
                                            <p:cond delay="0"/>
                                          </p:stCondLst>
                                        </p:cTn>
                                        <p:tgtEl>
                                          <p:spTgt spid="41"/>
                                        </p:tgtEl>
                                        <p:attrNameLst>
                                          <p:attrName>style.visibility</p:attrName>
                                        </p:attrNameLst>
                                      </p:cBhvr>
                                      <p:to>
                                        <p:strVal val="visible"/>
                                      </p:to>
                                    </p:set>
                                    <p:anim calcmode="lin" valueType="num">
                                      <p:cBhvr additive="base">
                                        <p:cTn id="18" dur="500" fill="hold"/>
                                        <p:tgtEl>
                                          <p:spTgt spid="41"/>
                                        </p:tgtEl>
                                        <p:attrNameLst>
                                          <p:attrName>ppt_x</p:attrName>
                                        </p:attrNameLst>
                                      </p:cBhvr>
                                      <p:tavLst>
                                        <p:tav tm="0">
                                          <p:val>
                                            <p:strVal val="1+#ppt_w/2"/>
                                          </p:val>
                                        </p:tav>
                                        <p:tav tm="100000">
                                          <p:val>
                                            <p:strVal val="#ppt_x"/>
                                          </p:val>
                                        </p:tav>
                                      </p:tavLst>
                                    </p:anim>
                                    <p:anim calcmode="lin" valueType="num">
                                      <p:cBhvr additive="base">
                                        <p:cTn id="19" dur="500" fill="hold"/>
                                        <p:tgtEl>
                                          <p:spTgt spid="41"/>
                                        </p:tgtEl>
                                        <p:attrNameLst>
                                          <p:attrName>ppt_y</p:attrName>
                                        </p:attrNameLst>
                                      </p:cBhvr>
                                      <p:tavLst>
                                        <p:tav tm="0">
                                          <p:val>
                                            <p:strVal val="0-#ppt_h/2"/>
                                          </p:val>
                                        </p:tav>
                                        <p:tav tm="100000">
                                          <p:val>
                                            <p:strVal val="#ppt_y"/>
                                          </p:val>
                                        </p:tav>
                                      </p:tavLst>
                                    </p:anim>
                                  </p:childTnLst>
                                </p:cTn>
                              </p:par>
                              <p:par>
                                <p:cTn id="20" presetID="12" presetClass="entr" presetSubtype="8"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 calcmode="lin" valueType="num">
                                      <p:cBhvr additive="base">
                                        <p:cTn id="22" dur="500"/>
                                        <p:tgtEl>
                                          <p:spTgt spid="46"/>
                                        </p:tgtEl>
                                        <p:attrNameLst>
                                          <p:attrName>ppt_x</p:attrName>
                                        </p:attrNameLst>
                                      </p:cBhvr>
                                      <p:tavLst>
                                        <p:tav tm="0">
                                          <p:val>
                                            <p:strVal val="#ppt_x-#ppt_w*1.125000"/>
                                          </p:val>
                                        </p:tav>
                                        <p:tav tm="100000">
                                          <p:val>
                                            <p:strVal val="#ppt_x"/>
                                          </p:val>
                                        </p:tav>
                                      </p:tavLst>
                                    </p:anim>
                                    <p:animEffect transition="in" filter="wipe(right)">
                                      <p:cBhvr>
                                        <p:cTn id="23" dur="500"/>
                                        <p:tgtEl>
                                          <p:spTgt spid="46"/>
                                        </p:tgtEl>
                                      </p:cBhvr>
                                    </p:animEffect>
                                  </p:childTnLst>
                                </p:cTn>
                              </p:par>
                              <p:par>
                                <p:cTn id="24" presetID="12" presetClass="entr" presetSubtype="1" fill="hold" nodeType="withEffect">
                                  <p:stCondLst>
                                    <p:cond delay="0"/>
                                  </p:stCondLst>
                                  <p:childTnLst>
                                    <p:set>
                                      <p:cBhvr>
                                        <p:cTn id="25" dur="1" fill="hold">
                                          <p:stCondLst>
                                            <p:cond delay="0"/>
                                          </p:stCondLst>
                                        </p:cTn>
                                        <p:tgtEl>
                                          <p:spTgt spid="44"/>
                                        </p:tgtEl>
                                        <p:attrNameLst>
                                          <p:attrName>style.visibility</p:attrName>
                                        </p:attrNameLst>
                                      </p:cBhvr>
                                      <p:to>
                                        <p:strVal val="visible"/>
                                      </p:to>
                                    </p:set>
                                    <p:anim calcmode="lin" valueType="num">
                                      <p:cBhvr additive="base">
                                        <p:cTn id="26" dur="500"/>
                                        <p:tgtEl>
                                          <p:spTgt spid="44"/>
                                        </p:tgtEl>
                                        <p:attrNameLst>
                                          <p:attrName>ppt_y</p:attrName>
                                        </p:attrNameLst>
                                      </p:cBhvr>
                                      <p:tavLst>
                                        <p:tav tm="0">
                                          <p:val>
                                            <p:strVal val="#ppt_y-#ppt_h*1.125000"/>
                                          </p:val>
                                        </p:tav>
                                        <p:tav tm="100000">
                                          <p:val>
                                            <p:strVal val="#ppt_y"/>
                                          </p:val>
                                        </p:tav>
                                      </p:tavLst>
                                    </p:anim>
                                    <p:animEffect transition="in" filter="wipe(down)">
                                      <p:cBhvr>
                                        <p:cTn id="27" dur="500"/>
                                        <p:tgtEl>
                                          <p:spTgt spid="44"/>
                                        </p:tgtEl>
                                      </p:cBhvr>
                                    </p:animEffect>
                                  </p:childTnLst>
                                </p:cTn>
                              </p:par>
                              <p:par>
                                <p:cTn id="28" presetID="12" presetClass="entr" presetSubtype="8"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 calcmode="lin" valueType="num">
                                      <p:cBhvr additive="base">
                                        <p:cTn id="30" dur="500"/>
                                        <p:tgtEl>
                                          <p:spTgt spid="47"/>
                                        </p:tgtEl>
                                        <p:attrNameLst>
                                          <p:attrName>ppt_x</p:attrName>
                                        </p:attrNameLst>
                                      </p:cBhvr>
                                      <p:tavLst>
                                        <p:tav tm="0">
                                          <p:val>
                                            <p:strVal val="#ppt_x-#ppt_w*1.125000"/>
                                          </p:val>
                                        </p:tav>
                                        <p:tav tm="100000">
                                          <p:val>
                                            <p:strVal val="#ppt_x"/>
                                          </p:val>
                                        </p:tav>
                                      </p:tavLst>
                                    </p:anim>
                                    <p:animEffect transition="in" filter="wipe(right)">
                                      <p:cBhvr>
                                        <p:cTn id="31" dur="500"/>
                                        <p:tgtEl>
                                          <p:spTgt spid="47"/>
                                        </p:tgtEl>
                                      </p:cBhvr>
                                    </p:animEffect>
                                  </p:childTnLst>
                                </p:cTn>
                              </p:par>
                              <p:par>
                                <p:cTn id="32" presetID="12" presetClass="entr" presetSubtype="4" fill="hold" nodeType="with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additive="base">
                                        <p:cTn id="34" dur="500"/>
                                        <p:tgtEl>
                                          <p:spTgt spid="45"/>
                                        </p:tgtEl>
                                        <p:attrNameLst>
                                          <p:attrName>ppt_y</p:attrName>
                                        </p:attrNameLst>
                                      </p:cBhvr>
                                      <p:tavLst>
                                        <p:tav tm="0">
                                          <p:val>
                                            <p:strVal val="#ppt_y+#ppt_h*1.125000"/>
                                          </p:val>
                                        </p:tav>
                                        <p:tav tm="100000">
                                          <p:val>
                                            <p:strVal val="#ppt_y"/>
                                          </p:val>
                                        </p:tav>
                                      </p:tavLst>
                                    </p:anim>
                                    <p:animEffect transition="in" filter="wipe(up)">
                                      <p:cBhvr>
                                        <p:cTn id="35" dur="500"/>
                                        <p:tgtEl>
                                          <p:spTgt spid="45"/>
                                        </p:tgtEl>
                                      </p:cBhvr>
                                    </p:animEffect>
                                  </p:childTnLst>
                                </p:cTn>
                              </p:par>
                              <p:par>
                                <p:cTn id="36" presetID="49" presetClass="entr" presetSubtype="0" decel="100000" fill="hold" grpId="0" nodeType="withEffect">
                                  <p:stCondLst>
                                    <p:cond delay="500"/>
                                  </p:stCondLst>
                                  <p:childTnLst>
                                    <p:set>
                                      <p:cBhvr>
                                        <p:cTn id="37" dur="1" fill="hold">
                                          <p:stCondLst>
                                            <p:cond delay="0"/>
                                          </p:stCondLst>
                                        </p:cTn>
                                        <p:tgtEl>
                                          <p:spTgt spid="43"/>
                                        </p:tgtEl>
                                        <p:attrNameLst>
                                          <p:attrName>style.visibility</p:attrName>
                                        </p:attrNameLst>
                                      </p:cBhvr>
                                      <p:to>
                                        <p:strVal val="visible"/>
                                      </p:to>
                                    </p:set>
                                    <p:anim calcmode="lin" valueType="num">
                                      <p:cBhvr>
                                        <p:cTn id="38" dur="500" fill="hold"/>
                                        <p:tgtEl>
                                          <p:spTgt spid="43"/>
                                        </p:tgtEl>
                                        <p:attrNameLst>
                                          <p:attrName>ppt_w</p:attrName>
                                        </p:attrNameLst>
                                      </p:cBhvr>
                                      <p:tavLst>
                                        <p:tav tm="0">
                                          <p:val>
                                            <p:fltVal val="0"/>
                                          </p:val>
                                        </p:tav>
                                        <p:tav tm="100000">
                                          <p:val>
                                            <p:strVal val="#ppt_w"/>
                                          </p:val>
                                        </p:tav>
                                      </p:tavLst>
                                    </p:anim>
                                    <p:anim calcmode="lin" valueType="num">
                                      <p:cBhvr>
                                        <p:cTn id="39" dur="500" fill="hold"/>
                                        <p:tgtEl>
                                          <p:spTgt spid="43"/>
                                        </p:tgtEl>
                                        <p:attrNameLst>
                                          <p:attrName>ppt_h</p:attrName>
                                        </p:attrNameLst>
                                      </p:cBhvr>
                                      <p:tavLst>
                                        <p:tav tm="0">
                                          <p:val>
                                            <p:fltVal val="0"/>
                                          </p:val>
                                        </p:tav>
                                        <p:tav tm="100000">
                                          <p:val>
                                            <p:strVal val="#ppt_h"/>
                                          </p:val>
                                        </p:tav>
                                      </p:tavLst>
                                    </p:anim>
                                    <p:anim calcmode="lin" valueType="num">
                                      <p:cBhvr>
                                        <p:cTn id="40" dur="500" fill="hold"/>
                                        <p:tgtEl>
                                          <p:spTgt spid="43"/>
                                        </p:tgtEl>
                                        <p:attrNameLst>
                                          <p:attrName>style.rotation</p:attrName>
                                        </p:attrNameLst>
                                      </p:cBhvr>
                                      <p:tavLst>
                                        <p:tav tm="0">
                                          <p:val>
                                            <p:fltVal val="360"/>
                                          </p:val>
                                        </p:tav>
                                        <p:tav tm="100000">
                                          <p:val>
                                            <p:fltVal val="0"/>
                                          </p:val>
                                        </p:tav>
                                      </p:tavLst>
                                    </p:anim>
                                    <p:animEffect transition="in" filter="fade">
                                      <p:cBhvr>
                                        <p:cTn id="41" dur="500"/>
                                        <p:tgtEl>
                                          <p:spTgt spid="43"/>
                                        </p:tgtEl>
                                      </p:cBhvr>
                                    </p:animEffect>
                                  </p:childTnLst>
                                </p:cTn>
                              </p:par>
                              <p:par>
                                <p:cTn id="42" presetID="12" presetClass="entr" presetSubtype="4"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 calcmode="lin" valueType="num">
                                      <p:cBhvr additive="base">
                                        <p:cTn id="44" dur="500"/>
                                        <p:tgtEl>
                                          <p:spTgt spid="35"/>
                                        </p:tgtEl>
                                        <p:attrNameLst>
                                          <p:attrName>ppt_y</p:attrName>
                                        </p:attrNameLst>
                                      </p:cBhvr>
                                      <p:tavLst>
                                        <p:tav tm="0">
                                          <p:val>
                                            <p:strVal val="#ppt_y+#ppt_h*1.125000"/>
                                          </p:val>
                                        </p:tav>
                                        <p:tav tm="100000">
                                          <p:val>
                                            <p:strVal val="#ppt_y"/>
                                          </p:val>
                                        </p:tav>
                                      </p:tavLst>
                                    </p:anim>
                                    <p:animEffect transition="in" filter="wipe(up)">
                                      <p:cBhvr>
                                        <p:cTn id="45"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2416175" y="-609600"/>
            <a:ext cx="7359651" cy="7467600"/>
            <a:chOff x="2571749" y="573184"/>
            <a:chExt cx="7359651" cy="6328006"/>
          </a:xfrm>
        </p:grpSpPr>
        <p:sp>
          <p:nvSpPr>
            <p:cNvPr id="3" name="矩形 2"/>
            <p:cNvSpPr/>
            <p:nvPr/>
          </p:nvSpPr>
          <p:spPr>
            <a:xfrm>
              <a:off x="2571749" y="1069677"/>
              <a:ext cx="7359651" cy="5831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形 1"/>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2571749" y="573184"/>
              <a:ext cx="7359651" cy="6328005"/>
            </a:xfrm>
            <a:prstGeom prst="rect">
              <a:avLst/>
            </a:prstGeom>
          </p:spPr>
        </p:pic>
      </p:grpSp>
      <p:sp>
        <p:nvSpPr>
          <p:cNvPr id="6" name="矩形 5" hidden="1"/>
          <p:cNvSpPr/>
          <p:nvPr/>
        </p:nvSpPr>
        <p:spPr>
          <a:xfrm>
            <a:off x="5243332" y="2060312"/>
            <a:ext cx="1689903" cy="1511568"/>
          </a:xfrm>
          <a:prstGeom prst="rect">
            <a:avLst/>
          </a:prstGeom>
          <a:solidFill>
            <a:srgbClr val="B18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3397183" y="3739899"/>
            <a:ext cx="5929828" cy="584775"/>
          </a:xfrm>
          <a:prstGeom prst="rect">
            <a:avLst/>
          </a:prstGeom>
          <a:noFill/>
        </p:spPr>
        <p:txBody>
          <a:bodyPr wrap="none" rtlCol="0">
            <a:spAutoFit/>
          </a:bodyPr>
          <a:lstStyle/>
          <a:p>
            <a:r>
              <a:rPr lang="zh-CN" altLang="en-US" sz="3200" dirty="0">
                <a:solidFill>
                  <a:srgbClr val="595959"/>
                </a:solidFill>
                <a:latin typeface="方正舒体" panose="02010601030101010101" pitchFamily="2" charset="-122"/>
                <a:ea typeface="方正舒体" panose="02010601030101010101" pitchFamily="2" charset="-122"/>
              </a:rPr>
              <a:t>文物鉴赏之大秦景教流行中国碑</a:t>
            </a:r>
            <a:endParaRPr lang="zh-CN" altLang="en-US" sz="3200" dirty="0">
              <a:solidFill>
                <a:srgbClr val="595959"/>
              </a:solidFill>
              <a:latin typeface="方正舒体" panose="02010601030101010101" pitchFamily="2" charset="-122"/>
              <a:ea typeface="方正舒体" panose="02010601030101010101" pitchFamily="2" charset="-122"/>
            </a:endParaRPr>
          </a:p>
        </p:txBody>
      </p:sp>
      <p:pic>
        <p:nvPicPr>
          <p:cNvPr id="48" name="Janice"/>
          <p:cNvPicPr>
            <a:picLocks noChangeAspect="1"/>
          </p:cNvPicPr>
          <p:nvPr/>
        </p:nvPicPr>
        <p:blipFill>
          <a:blip r:embed="rId3" cstate="screen"/>
          <a:stretch>
            <a:fillRect/>
          </a:stretch>
        </p:blipFill>
        <p:spPr>
          <a:xfrm rot="16200000" flipV="1">
            <a:off x="2432028" y="547075"/>
            <a:ext cx="2598393" cy="2663659"/>
          </a:xfrm>
          <a:prstGeom prst="rect">
            <a:avLst/>
          </a:prstGeom>
        </p:spPr>
      </p:pic>
      <p:pic>
        <p:nvPicPr>
          <p:cNvPr id="50" name="Janice"/>
          <p:cNvPicPr>
            <a:picLocks noChangeAspect="1"/>
          </p:cNvPicPr>
          <p:nvPr/>
        </p:nvPicPr>
        <p:blipFill>
          <a:blip r:embed="rId3" cstate="screen"/>
          <a:stretch>
            <a:fillRect/>
          </a:stretch>
        </p:blipFill>
        <p:spPr>
          <a:xfrm rot="16200000" flipH="1">
            <a:off x="7171108" y="3610097"/>
            <a:ext cx="2598393" cy="2663659"/>
          </a:xfrm>
          <a:prstGeom prst="rect">
            <a:avLst/>
          </a:prstGeom>
        </p:spPr>
      </p:pic>
      <p:sp>
        <p:nvSpPr>
          <p:cNvPr id="42" name="文本框 41"/>
          <p:cNvSpPr txBox="1"/>
          <p:nvPr/>
        </p:nvSpPr>
        <p:spPr>
          <a:xfrm>
            <a:off x="4885371" y="1536681"/>
            <a:ext cx="2421258" cy="2215991"/>
          </a:xfrm>
          <a:prstGeom prst="rect">
            <a:avLst/>
          </a:prstGeom>
          <a:noFill/>
        </p:spPr>
        <p:txBody>
          <a:bodyPr wrap="square" rtlCol="0">
            <a:spAutoFit/>
          </a:bodyPr>
          <a:lstStyle/>
          <a:p>
            <a:pPr algn="ctr"/>
            <a:r>
              <a:rPr lang="zh-CN" altLang="en-US" sz="13800" dirty="0">
                <a:solidFill>
                  <a:srgbClr val="B1865A"/>
                </a:solidFill>
                <a:latin typeface="方正舒体" panose="02010601030101010101" pitchFamily="2" charset="-122"/>
                <a:ea typeface="方正舒体" panose="02010601030101010101" pitchFamily="2" charset="-122"/>
              </a:rPr>
              <a:t>贰</a:t>
            </a:r>
            <a:endParaRPr lang="zh-CN" altLang="en-US" sz="13800" dirty="0">
              <a:solidFill>
                <a:srgbClr val="B1865A"/>
              </a:solidFill>
              <a:latin typeface="方正舒体" panose="02010601030101010101" pitchFamily="2" charset="-122"/>
              <a:ea typeface="方正舒体" panose="02010601030101010101" pitchFamily="2" charset="-122"/>
            </a:endParaRPr>
          </a:p>
        </p:txBody>
      </p:sp>
      <p:cxnSp>
        <p:nvCxnSpPr>
          <p:cNvPr id="52" name="PA_直接连接符 44"/>
          <p:cNvCxnSpPr/>
          <p:nvPr>
            <p:custDataLst>
              <p:tags r:id="rId4"/>
            </p:custDataLst>
          </p:nvPr>
        </p:nvCxnSpPr>
        <p:spPr>
          <a:xfrm rot="16200000" flipH="1">
            <a:off x="4627642" y="2369042"/>
            <a:ext cx="978773"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53" name="PA_直接连接符 44"/>
          <p:cNvCxnSpPr/>
          <p:nvPr>
            <p:custDataLst>
              <p:tags r:id="rId5"/>
            </p:custDataLst>
          </p:nvPr>
        </p:nvCxnSpPr>
        <p:spPr>
          <a:xfrm rot="16200000" flipH="1">
            <a:off x="6571353" y="3290652"/>
            <a:ext cx="978775"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54" name="PA_直接连接符 44"/>
          <p:cNvCxnSpPr/>
          <p:nvPr>
            <p:custDataLst>
              <p:tags r:id="rId6"/>
            </p:custDataLst>
          </p:nvPr>
        </p:nvCxnSpPr>
        <p:spPr>
          <a:xfrm>
            <a:off x="4954058" y="1969983"/>
            <a:ext cx="1176279"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cxnSp>
        <p:nvCxnSpPr>
          <p:cNvPr id="55" name="PA_直接连接符 44"/>
          <p:cNvCxnSpPr/>
          <p:nvPr>
            <p:custDataLst>
              <p:tags r:id="rId7"/>
            </p:custDataLst>
          </p:nvPr>
        </p:nvCxnSpPr>
        <p:spPr>
          <a:xfrm>
            <a:off x="6130336" y="3687091"/>
            <a:ext cx="1068501" cy="0"/>
          </a:xfrm>
          <a:prstGeom prst="line">
            <a:avLst/>
          </a:prstGeom>
          <a:ln w="12700">
            <a:solidFill>
              <a:srgbClr val="B1865A"/>
            </a:solidFill>
          </a:ln>
        </p:spPr>
        <p:style>
          <a:lnRef idx="1">
            <a:schemeClr val="accent1"/>
          </a:lnRef>
          <a:fillRef idx="0">
            <a:schemeClr val="accent1"/>
          </a:fillRef>
          <a:effectRef idx="0">
            <a:schemeClr val="accent1"/>
          </a:effectRef>
          <a:fontRef idx="minor">
            <a:schemeClr val="tx1"/>
          </a:fontRef>
        </p:style>
      </p:cxnSp>
      <p:pic>
        <p:nvPicPr>
          <p:cNvPr id="38" name="PA_图片 37"/>
          <p:cNvPicPr>
            <a:picLocks noChangeAspect="1"/>
          </p:cNvPicPr>
          <p:nvPr>
            <p:custDataLst>
              <p:tags r:id="rId8"/>
            </p:custDataLst>
          </p:nvPr>
        </p:nvPicPr>
        <p:blipFill>
          <a:blip r:embed="rId9"/>
          <a:stretch>
            <a:fillRect/>
          </a:stretch>
        </p:blipFill>
        <p:spPr>
          <a:xfrm rot="5400000">
            <a:off x="5773039" y="-3717885"/>
            <a:ext cx="645923" cy="7959187"/>
          </a:xfrm>
          <a:prstGeom prst="rect">
            <a:avLst/>
          </a:prstGeom>
        </p:spPr>
      </p:pic>
    </p:spTree>
  </p:cSld>
  <p:clrMapOvr>
    <a:masterClrMapping/>
  </p:clrMapOvr>
  <p:transition spd="slow" advTm="55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0 -4.44444E-6 L 0 0.92292 " pathEditMode="relative" rAng="0" ptsTypes="AA">
                                      <p:cBhvr>
                                        <p:cTn id="6" dur="1000" fill="hold"/>
                                        <p:tgtEl>
                                          <p:spTgt spid="38"/>
                                        </p:tgtEl>
                                        <p:attrNameLst>
                                          <p:attrName>ppt_x</p:attrName>
                                          <p:attrName>ppt_y</p:attrName>
                                        </p:attrNameLst>
                                      </p:cBhvr>
                                      <p:rCtr x="0" y="46134"/>
                                    </p:animMotion>
                                  </p:childTnLst>
                                </p:cTn>
                              </p:par>
                              <p:par>
                                <p:cTn id="7" presetID="22" presetClass="entr" presetSubtype="1" fill="hold" nodeType="withEffect">
                                  <p:stCondLst>
                                    <p:cond delay="150"/>
                                  </p:stCondLst>
                                  <p:childTnLst>
                                    <p:set>
                                      <p:cBhvr>
                                        <p:cTn id="8" dur="1" fill="hold">
                                          <p:stCondLst>
                                            <p:cond delay="0"/>
                                          </p:stCondLst>
                                        </p:cTn>
                                        <p:tgtEl>
                                          <p:spTgt spid="4"/>
                                        </p:tgtEl>
                                        <p:attrNameLst>
                                          <p:attrName>style.visibility</p:attrName>
                                        </p:attrNameLst>
                                      </p:cBhvr>
                                      <p:to>
                                        <p:strVal val="visible"/>
                                      </p:to>
                                    </p:set>
                                    <p:animEffect transition="in" filter="wipe(up)">
                                      <p:cBhvr>
                                        <p:cTn id="9" dur="750"/>
                                        <p:tgtEl>
                                          <p:spTgt spid="4"/>
                                        </p:tgtEl>
                                      </p:cBhvr>
                                    </p:animEffect>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fade">
                                      <p:cBhvr>
                                        <p:cTn id="13" dur="1000"/>
                                        <p:tgtEl>
                                          <p:spTgt spid="48"/>
                                        </p:tgtEl>
                                      </p:cBhvr>
                                    </p:animEffect>
                                    <p:anim calcmode="lin" valueType="num">
                                      <p:cBhvr>
                                        <p:cTn id="14" dur="1000" fill="hold"/>
                                        <p:tgtEl>
                                          <p:spTgt spid="48"/>
                                        </p:tgtEl>
                                        <p:attrNameLst>
                                          <p:attrName>ppt_x</p:attrName>
                                        </p:attrNameLst>
                                      </p:cBhvr>
                                      <p:tavLst>
                                        <p:tav tm="0">
                                          <p:val>
                                            <p:strVal val="#ppt_x"/>
                                          </p:val>
                                        </p:tav>
                                        <p:tav tm="100000">
                                          <p:val>
                                            <p:strVal val="#ppt_x"/>
                                          </p:val>
                                        </p:tav>
                                      </p:tavLst>
                                    </p:anim>
                                    <p:anim calcmode="lin" valueType="num">
                                      <p:cBhvr>
                                        <p:cTn id="15" dur="1000" fill="hold"/>
                                        <p:tgtEl>
                                          <p:spTgt spid="48"/>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1000"/>
                                        <p:tgtEl>
                                          <p:spTgt spid="50"/>
                                        </p:tgtEl>
                                      </p:cBhvr>
                                    </p:animEffect>
                                    <p:anim calcmode="lin" valueType="num">
                                      <p:cBhvr>
                                        <p:cTn id="19" dur="1000" fill="hold"/>
                                        <p:tgtEl>
                                          <p:spTgt spid="50"/>
                                        </p:tgtEl>
                                        <p:attrNameLst>
                                          <p:attrName>ppt_x</p:attrName>
                                        </p:attrNameLst>
                                      </p:cBhvr>
                                      <p:tavLst>
                                        <p:tav tm="0">
                                          <p:val>
                                            <p:strVal val="#ppt_x"/>
                                          </p:val>
                                        </p:tav>
                                        <p:tav tm="100000">
                                          <p:val>
                                            <p:strVal val="#ppt_x"/>
                                          </p:val>
                                        </p:tav>
                                      </p:tavLst>
                                    </p:anim>
                                    <p:anim calcmode="lin" valueType="num">
                                      <p:cBhvr>
                                        <p:cTn id="20" dur="1000" fill="hold"/>
                                        <p:tgtEl>
                                          <p:spTgt spid="50"/>
                                        </p:tgtEl>
                                        <p:attrNameLst>
                                          <p:attrName>ppt_y</p:attrName>
                                        </p:attrNameLst>
                                      </p:cBhvr>
                                      <p:tavLst>
                                        <p:tav tm="0">
                                          <p:val>
                                            <p:strVal val="#ppt_y-.1"/>
                                          </p:val>
                                        </p:tav>
                                        <p:tav tm="100000">
                                          <p:val>
                                            <p:strVal val="#ppt_y"/>
                                          </p:val>
                                        </p:tav>
                                      </p:tavLst>
                                    </p:anim>
                                  </p:childTnLst>
                                </p:cTn>
                              </p:par>
                            </p:childTnLst>
                          </p:cTn>
                        </p:par>
                        <p:par>
                          <p:cTn id="21" fill="hold">
                            <p:stCondLst>
                              <p:cond delay="2000"/>
                            </p:stCondLst>
                            <p:childTnLst>
                              <p:par>
                                <p:cTn id="22" presetID="12" presetClass="entr" presetSubtype="8" fill="hold" nodeType="afterEffect">
                                  <p:stCondLst>
                                    <p:cond delay="0"/>
                                  </p:stCondLst>
                                  <p:childTnLst>
                                    <p:set>
                                      <p:cBhvr>
                                        <p:cTn id="23" dur="1" fill="hold">
                                          <p:stCondLst>
                                            <p:cond delay="0"/>
                                          </p:stCondLst>
                                        </p:cTn>
                                        <p:tgtEl>
                                          <p:spTgt spid="54"/>
                                        </p:tgtEl>
                                        <p:attrNameLst>
                                          <p:attrName>style.visibility</p:attrName>
                                        </p:attrNameLst>
                                      </p:cBhvr>
                                      <p:to>
                                        <p:strVal val="visible"/>
                                      </p:to>
                                    </p:set>
                                    <p:anim calcmode="lin" valueType="num">
                                      <p:cBhvr additive="base">
                                        <p:cTn id="24" dur="500"/>
                                        <p:tgtEl>
                                          <p:spTgt spid="54"/>
                                        </p:tgtEl>
                                        <p:attrNameLst>
                                          <p:attrName>ppt_x</p:attrName>
                                        </p:attrNameLst>
                                      </p:cBhvr>
                                      <p:tavLst>
                                        <p:tav tm="0">
                                          <p:val>
                                            <p:strVal val="#ppt_x-#ppt_w*1.125000"/>
                                          </p:val>
                                        </p:tav>
                                        <p:tav tm="100000">
                                          <p:val>
                                            <p:strVal val="#ppt_x"/>
                                          </p:val>
                                        </p:tav>
                                      </p:tavLst>
                                    </p:anim>
                                    <p:animEffect transition="in" filter="wipe(right)">
                                      <p:cBhvr>
                                        <p:cTn id="25" dur="500"/>
                                        <p:tgtEl>
                                          <p:spTgt spid="54"/>
                                        </p:tgtEl>
                                      </p:cBhvr>
                                    </p:animEffect>
                                  </p:childTnLst>
                                </p:cTn>
                              </p:par>
                              <p:par>
                                <p:cTn id="26" presetID="12" presetClass="entr" presetSubtype="1" fill="hold" nodeType="withEffect">
                                  <p:stCondLst>
                                    <p:cond delay="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500"/>
                                        <p:tgtEl>
                                          <p:spTgt spid="52"/>
                                        </p:tgtEl>
                                        <p:attrNameLst>
                                          <p:attrName>ppt_y</p:attrName>
                                        </p:attrNameLst>
                                      </p:cBhvr>
                                      <p:tavLst>
                                        <p:tav tm="0">
                                          <p:val>
                                            <p:strVal val="#ppt_y-#ppt_h*1.125000"/>
                                          </p:val>
                                        </p:tav>
                                        <p:tav tm="100000">
                                          <p:val>
                                            <p:strVal val="#ppt_y"/>
                                          </p:val>
                                        </p:tav>
                                      </p:tavLst>
                                    </p:anim>
                                    <p:animEffect transition="in" filter="wipe(down)">
                                      <p:cBhvr>
                                        <p:cTn id="29" dur="500"/>
                                        <p:tgtEl>
                                          <p:spTgt spid="52"/>
                                        </p:tgtEl>
                                      </p:cBhvr>
                                    </p:animEffect>
                                  </p:childTnLst>
                                </p:cTn>
                              </p:par>
                              <p:par>
                                <p:cTn id="30" presetID="12" presetClass="entr" presetSubtype="4"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anim calcmode="lin" valueType="num">
                                      <p:cBhvr additive="base">
                                        <p:cTn id="32" dur="500"/>
                                        <p:tgtEl>
                                          <p:spTgt spid="53"/>
                                        </p:tgtEl>
                                        <p:attrNameLst>
                                          <p:attrName>ppt_y</p:attrName>
                                        </p:attrNameLst>
                                      </p:cBhvr>
                                      <p:tavLst>
                                        <p:tav tm="0">
                                          <p:val>
                                            <p:strVal val="#ppt_y+#ppt_h*1.125000"/>
                                          </p:val>
                                        </p:tav>
                                        <p:tav tm="100000">
                                          <p:val>
                                            <p:strVal val="#ppt_y"/>
                                          </p:val>
                                        </p:tav>
                                      </p:tavLst>
                                    </p:anim>
                                    <p:animEffect transition="in" filter="wipe(up)">
                                      <p:cBhvr>
                                        <p:cTn id="33" dur="500"/>
                                        <p:tgtEl>
                                          <p:spTgt spid="53"/>
                                        </p:tgtEl>
                                      </p:cBhvr>
                                    </p:animEffect>
                                  </p:childTnLst>
                                </p:cTn>
                              </p:par>
                              <p:par>
                                <p:cTn id="34" presetID="12" presetClass="entr" presetSubtype="2" fill="hold" nodeType="withEffect">
                                  <p:stCondLst>
                                    <p:cond delay="0"/>
                                  </p:stCondLst>
                                  <p:childTnLst>
                                    <p:set>
                                      <p:cBhvr>
                                        <p:cTn id="35" dur="1" fill="hold">
                                          <p:stCondLst>
                                            <p:cond delay="0"/>
                                          </p:stCondLst>
                                        </p:cTn>
                                        <p:tgtEl>
                                          <p:spTgt spid="55"/>
                                        </p:tgtEl>
                                        <p:attrNameLst>
                                          <p:attrName>style.visibility</p:attrName>
                                        </p:attrNameLst>
                                      </p:cBhvr>
                                      <p:to>
                                        <p:strVal val="visible"/>
                                      </p:to>
                                    </p:set>
                                    <p:anim calcmode="lin" valueType="num">
                                      <p:cBhvr additive="base">
                                        <p:cTn id="36" dur="500"/>
                                        <p:tgtEl>
                                          <p:spTgt spid="55"/>
                                        </p:tgtEl>
                                        <p:attrNameLst>
                                          <p:attrName>ppt_x</p:attrName>
                                        </p:attrNameLst>
                                      </p:cBhvr>
                                      <p:tavLst>
                                        <p:tav tm="0">
                                          <p:val>
                                            <p:strVal val="#ppt_x+#ppt_w*1.125000"/>
                                          </p:val>
                                        </p:tav>
                                        <p:tav tm="100000">
                                          <p:val>
                                            <p:strVal val="#ppt_x"/>
                                          </p:val>
                                        </p:tav>
                                      </p:tavLst>
                                    </p:anim>
                                    <p:animEffect transition="in" filter="wipe(left)">
                                      <p:cBhvr>
                                        <p:cTn id="37" dur="500"/>
                                        <p:tgtEl>
                                          <p:spTgt spid="55"/>
                                        </p:tgtEl>
                                      </p:cBhvr>
                                    </p:animEffect>
                                  </p:childTnLst>
                                </p:cTn>
                              </p:par>
                            </p:childTnLst>
                          </p:cTn>
                        </p:par>
                        <p:par>
                          <p:cTn id="38" fill="hold">
                            <p:stCondLst>
                              <p:cond delay="2500"/>
                            </p:stCondLst>
                            <p:childTnLst>
                              <p:par>
                                <p:cTn id="39" presetID="13" presetClass="entr" presetSubtype="16" fill="hold" grpId="0" nodeType="afterEffect">
                                  <p:stCondLst>
                                    <p:cond delay="0"/>
                                  </p:stCondLst>
                                  <p:childTnLst>
                                    <p:set>
                                      <p:cBhvr>
                                        <p:cTn id="40" dur="1" fill="hold">
                                          <p:stCondLst>
                                            <p:cond delay="0"/>
                                          </p:stCondLst>
                                        </p:cTn>
                                        <p:tgtEl>
                                          <p:spTgt spid="42"/>
                                        </p:tgtEl>
                                        <p:attrNameLst>
                                          <p:attrName>style.visibility</p:attrName>
                                        </p:attrNameLst>
                                      </p:cBhvr>
                                      <p:to>
                                        <p:strVal val="visible"/>
                                      </p:to>
                                    </p:set>
                                    <p:animEffect transition="in" filter="plus(in)">
                                      <p:cBhvr>
                                        <p:cTn id="41" dur="1000"/>
                                        <p:tgtEl>
                                          <p:spTgt spid="42"/>
                                        </p:tgtEl>
                                      </p:cBhvr>
                                    </p:animEffect>
                                  </p:childTnLst>
                                </p:cTn>
                              </p:par>
                            </p:childTnLst>
                          </p:cTn>
                        </p:par>
                        <p:par>
                          <p:cTn id="42" fill="hold">
                            <p:stCondLst>
                              <p:cond delay="3500"/>
                            </p:stCondLst>
                            <p:childTnLst>
                              <p:par>
                                <p:cTn id="43" presetID="56" presetClass="entr" presetSubtype="0" fill="hold" grpId="0" nodeType="afterEffect">
                                  <p:stCondLst>
                                    <p:cond delay="0"/>
                                  </p:stCondLst>
                                  <p:iterate type="lt">
                                    <p:tmPct val="28571"/>
                                  </p:iterate>
                                  <p:childTnLst>
                                    <p:set>
                                      <p:cBhvr>
                                        <p:cTn id="44" dur="1" fill="hold">
                                          <p:stCondLst>
                                            <p:cond delay="0"/>
                                          </p:stCondLst>
                                        </p:cTn>
                                        <p:tgtEl>
                                          <p:spTgt spid="44"/>
                                        </p:tgtEl>
                                        <p:attrNameLst>
                                          <p:attrName>style.visibility</p:attrName>
                                        </p:attrNameLst>
                                      </p:cBhvr>
                                      <p:to>
                                        <p:strVal val="visible"/>
                                      </p:to>
                                    </p:set>
                                    <p:anim by="(-#ppt_w*2)" calcmode="lin" valueType="num">
                                      <p:cBhvr rctx="PPT">
                                        <p:cTn id="45" dur="250" autoRev="1" fill="hold">
                                          <p:stCondLst>
                                            <p:cond delay="0"/>
                                          </p:stCondLst>
                                        </p:cTn>
                                        <p:tgtEl>
                                          <p:spTgt spid="44"/>
                                        </p:tgtEl>
                                        <p:attrNameLst>
                                          <p:attrName>ppt_w</p:attrName>
                                        </p:attrNameLst>
                                      </p:cBhvr>
                                    </p:anim>
                                    <p:anim by="(#ppt_w*0.50)" calcmode="lin" valueType="num">
                                      <p:cBhvr>
                                        <p:cTn id="46" dur="250" decel="50000" autoRev="1" fill="hold">
                                          <p:stCondLst>
                                            <p:cond delay="0"/>
                                          </p:stCondLst>
                                        </p:cTn>
                                        <p:tgtEl>
                                          <p:spTgt spid="44"/>
                                        </p:tgtEl>
                                        <p:attrNameLst>
                                          <p:attrName>ppt_x</p:attrName>
                                        </p:attrNameLst>
                                      </p:cBhvr>
                                    </p:anim>
                                    <p:anim from="(-#ppt_h/2)" to="(#ppt_y)" calcmode="lin" valueType="num">
                                      <p:cBhvr>
                                        <p:cTn id="47" dur="500" fill="hold">
                                          <p:stCondLst>
                                            <p:cond delay="0"/>
                                          </p:stCondLst>
                                        </p:cTn>
                                        <p:tgtEl>
                                          <p:spTgt spid="44"/>
                                        </p:tgtEl>
                                        <p:attrNameLst>
                                          <p:attrName>ppt_y</p:attrName>
                                        </p:attrNameLst>
                                      </p:cBhvr>
                                    </p:anim>
                                    <p:animRot by="21600000">
                                      <p:cBhvr>
                                        <p:cTn id="48" dur="500" fill="hold">
                                          <p:stCondLst>
                                            <p:cond delay="0"/>
                                          </p:stCondLst>
                                        </p:cTn>
                                        <p:tgtEl>
                                          <p:spTgt spid="4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2" grpId="0"/>
    </p:bldLst>
  </p:timing>
</p:sld>
</file>

<file path=ppt/tags/tag1.xml><?xml version="1.0" encoding="utf-8"?>
<p:tagLst xmlns:p="http://schemas.openxmlformats.org/presentationml/2006/main">
  <p:tag name="PA" val="v3.2.0"/>
</p:tagLst>
</file>

<file path=ppt/tags/tag10.xml><?xml version="1.0" encoding="utf-8"?>
<p:tagLst xmlns:p="http://schemas.openxmlformats.org/presentationml/2006/main">
  <p:tag name="PA" val="v3.2.0"/>
</p:tagLst>
</file>

<file path=ppt/tags/tag11.xml><?xml version="1.0" encoding="utf-8"?>
<p:tagLst xmlns:p="http://schemas.openxmlformats.org/presentationml/2006/main">
  <p:tag name="PA" val="v3.2.0"/>
</p:tagLst>
</file>

<file path=ppt/tags/tag12.xml><?xml version="1.0" encoding="utf-8"?>
<p:tagLst xmlns:p="http://schemas.openxmlformats.org/presentationml/2006/main">
  <p:tag name="PA" val="v3.2.0"/>
</p:tagLst>
</file>

<file path=ppt/tags/tag13.xml><?xml version="1.0" encoding="utf-8"?>
<p:tagLst xmlns:p="http://schemas.openxmlformats.org/presentationml/2006/main">
  <p:tag name="PA" val="v3.2.0"/>
</p:tagLst>
</file>

<file path=ppt/tags/tag14.xml><?xml version="1.0" encoding="utf-8"?>
<p:tagLst xmlns:p="http://schemas.openxmlformats.org/presentationml/2006/main">
  <p:tag name="PA" val="v3.2.0"/>
</p:tagLst>
</file>

<file path=ppt/tags/tag15.xml><?xml version="1.0" encoding="utf-8"?>
<p:tagLst xmlns:p="http://schemas.openxmlformats.org/presentationml/2006/main">
  <p:tag name="PA" val="v3.2.0"/>
</p:tagLst>
</file>

<file path=ppt/tags/tag16.xml><?xml version="1.0" encoding="utf-8"?>
<p:tagLst xmlns:p="http://schemas.openxmlformats.org/presentationml/2006/main">
  <p:tag name="PA" val="v3.2.0"/>
</p:tagLst>
</file>

<file path=ppt/tags/tag17.xml><?xml version="1.0" encoding="utf-8"?>
<p:tagLst xmlns:p="http://schemas.openxmlformats.org/presentationml/2006/main">
  <p:tag name="PA" val="v3.2.0"/>
</p:tagLst>
</file>

<file path=ppt/tags/tag18.xml><?xml version="1.0" encoding="utf-8"?>
<p:tagLst xmlns:p="http://schemas.openxmlformats.org/presentationml/2006/main">
  <p:tag name="PA" val="v3.2.0"/>
</p:tagLst>
</file>

<file path=ppt/tags/tag19.xml><?xml version="1.0" encoding="utf-8"?>
<p:tagLst xmlns:p="http://schemas.openxmlformats.org/presentationml/2006/main">
  <p:tag name="PA" val="v3.2.0"/>
</p:tagLst>
</file>

<file path=ppt/tags/tag2.xml><?xml version="1.0" encoding="utf-8"?>
<p:tagLst xmlns:p="http://schemas.openxmlformats.org/presentationml/2006/main">
  <p:tag name="PA" val="v3.2.0"/>
</p:tagLst>
</file>

<file path=ppt/tags/tag20.xml><?xml version="1.0" encoding="utf-8"?>
<p:tagLst xmlns:p="http://schemas.openxmlformats.org/presentationml/2006/main">
  <p:tag name="PA" val="v3.2.0"/>
</p:tagLst>
</file>

<file path=ppt/tags/tag21.xml><?xml version="1.0" encoding="utf-8"?>
<p:tagLst xmlns:p="http://schemas.openxmlformats.org/presentationml/2006/main">
  <p:tag name="PA" val="v3.2.0"/>
</p:tagLst>
</file>

<file path=ppt/tags/tag22.xml><?xml version="1.0" encoding="utf-8"?>
<p:tagLst xmlns:p="http://schemas.openxmlformats.org/presentationml/2006/main">
  <p:tag name="PA" val="v3.2.0"/>
</p:tagLst>
</file>

<file path=ppt/tags/tag23.xml><?xml version="1.0" encoding="utf-8"?>
<p:tagLst xmlns:p="http://schemas.openxmlformats.org/presentationml/2006/main">
  <p:tag name="PA" val="v3.2.0"/>
</p:tagLst>
</file>

<file path=ppt/tags/tag24.xml><?xml version="1.0" encoding="utf-8"?>
<p:tagLst xmlns:p="http://schemas.openxmlformats.org/presentationml/2006/main">
  <p:tag name="PA" val="v3.2.0"/>
</p:tagLst>
</file>

<file path=ppt/tags/tag25.xml><?xml version="1.0" encoding="utf-8"?>
<p:tagLst xmlns:p="http://schemas.openxmlformats.org/presentationml/2006/main">
  <p:tag name="PA" val="v3.2.0"/>
</p:tagLst>
</file>

<file path=ppt/tags/tag26.xml><?xml version="1.0" encoding="utf-8"?>
<p:tagLst xmlns:p="http://schemas.openxmlformats.org/presentationml/2006/main">
  <p:tag name="PA" val="v3.2.0"/>
</p:tagLst>
</file>

<file path=ppt/tags/tag27.xml><?xml version="1.0" encoding="utf-8"?>
<p:tagLst xmlns:p="http://schemas.openxmlformats.org/presentationml/2006/main">
  <p:tag name="PA" val="v3.2.0"/>
</p:tagLst>
</file>

<file path=ppt/tags/tag28.xml><?xml version="1.0" encoding="utf-8"?>
<p:tagLst xmlns:p="http://schemas.openxmlformats.org/presentationml/2006/main">
  <p:tag name="PA" val="v3.2.0"/>
</p:tagLst>
</file>

<file path=ppt/tags/tag29.xml><?xml version="1.0" encoding="utf-8"?>
<p:tagLst xmlns:p="http://schemas.openxmlformats.org/presentationml/2006/main">
  <p:tag name="PA" val="v3.2.0"/>
</p:tagLst>
</file>

<file path=ppt/tags/tag3.xml><?xml version="1.0" encoding="utf-8"?>
<p:tagLst xmlns:p="http://schemas.openxmlformats.org/presentationml/2006/main">
  <p:tag name="PA" val="v3.2.0"/>
</p:tagLst>
</file>

<file path=ppt/tags/tag30.xml><?xml version="1.0" encoding="utf-8"?>
<p:tagLst xmlns:p="http://schemas.openxmlformats.org/presentationml/2006/main">
  <p:tag name="PA" val="v3.2.0"/>
</p:tagLst>
</file>

<file path=ppt/tags/tag31.xml><?xml version="1.0" encoding="utf-8"?>
<p:tagLst xmlns:p="http://schemas.openxmlformats.org/presentationml/2006/main">
  <p:tag name="PA" val="v3.2.0"/>
</p:tagLst>
</file>

<file path=ppt/tags/tag32.xml><?xml version="1.0" encoding="utf-8"?>
<p:tagLst xmlns:p="http://schemas.openxmlformats.org/presentationml/2006/main">
  <p:tag name="PA" val="v3.2.0"/>
</p:tagLst>
</file>

<file path=ppt/tags/tag33.xml><?xml version="1.0" encoding="utf-8"?>
<p:tagLst xmlns:p="http://schemas.openxmlformats.org/presentationml/2006/main">
  <p:tag name="PA" val="v3.2.0"/>
</p:tagLst>
</file>

<file path=ppt/tags/tag34.xml><?xml version="1.0" encoding="utf-8"?>
<p:tagLst xmlns:p="http://schemas.openxmlformats.org/presentationml/2006/main">
  <p:tag name="PA" val="v3.2.0"/>
</p:tagLst>
</file>

<file path=ppt/tags/tag35.xml><?xml version="1.0" encoding="utf-8"?>
<p:tagLst xmlns:p="http://schemas.openxmlformats.org/presentationml/2006/main">
  <p:tag name="PA" val="v3.2.0"/>
</p:tagLst>
</file>

<file path=ppt/tags/tag36.xml><?xml version="1.0" encoding="utf-8"?>
<p:tagLst xmlns:p="http://schemas.openxmlformats.org/presentationml/2006/main">
  <p:tag name="PA" val="v3.2.0"/>
</p:tagLst>
</file>

<file path=ppt/tags/tag37.xml><?xml version="1.0" encoding="utf-8"?>
<p:tagLst xmlns:p="http://schemas.openxmlformats.org/presentationml/2006/main">
  <p:tag name="PA" val="v3.2.0"/>
</p:tagLst>
</file>

<file path=ppt/tags/tag38.xml><?xml version="1.0" encoding="utf-8"?>
<p:tagLst xmlns:p="http://schemas.openxmlformats.org/presentationml/2006/main">
  <p:tag name="PA" val="v3.2.0"/>
</p:tagLst>
</file>

<file path=ppt/tags/tag39.xml><?xml version="1.0" encoding="utf-8"?>
<p:tagLst xmlns:p="http://schemas.openxmlformats.org/presentationml/2006/main">
  <p:tag name="PA" val="v3.2.0"/>
</p:tagLst>
</file>

<file path=ppt/tags/tag4.xml><?xml version="1.0" encoding="utf-8"?>
<p:tagLst xmlns:p="http://schemas.openxmlformats.org/presentationml/2006/main">
  <p:tag name="PA" val="v3.2.0"/>
</p:tagLst>
</file>

<file path=ppt/tags/tag40.xml><?xml version="1.0" encoding="utf-8"?>
<p:tagLst xmlns:p="http://schemas.openxmlformats.org/presentationml/2006/main">
  <p:tag name="PA" val="v3.2.0"/>
</p:tagLst>
</file>

<file path=ppt/tags/tag41.xml><?xml version="1.0" encoding="utf-8"?>
<p:tagLst xmlns:p="http://schemas.openxmlformats.org/presentationml/2006/main">
  <p:tag name="PA" val="v3.2.0"/>
</p:tagLst>
</file>

<file path=ppt/tags/tag42.xml><?xml version="1.0" encoding="utf-8"?>
<p:tagLst xmlns:p="http://schemas.openxmlformats.org/presentationml/2006/main">
  <p:tag name="PA" val="v3.2.0"/>
</p:tagLst>
</file>

<file path=ppt/tags/tag43.xml><?xml version="1.0" encoding="utf-8"?>
<p:tagLst xmlns:p="http://schemas.openxmlformats.org/presentationml/2006/main">
  <p:tag name="PA" val="v3.2.0"/>
</p:tagLst>
</file>

<file path=ppt/tags/tag44.xml><?xml version="1.0" encoding="utf-8"?>
<p:tagLst xmlns:p="http://schemas.openxmlformats.org/presentationml/2006/main">
  <p:tag name="PA" val="v3.2.0"/>
</p:tagLst>
</file>

<file path=ppt/tags/tag45.xml><?xml version="1.0" encoding="utf-8"?>
<p:tagLst xmlns:p="http://schemas.openxmlformats.org/presentationml/2006/main">
  <p:tag name="PA" val="v3.2.0"/>
</p:tagLst>
</file>

<file path=ppt/tags/tag46.xml><?xml version="1.0" encoding="utf-8"?>
<p:tagLst xmlns:p="http://schemas.openxmlformats.org/presentationml/2006/main">
  <p:tag name="PA" val="v3.2.0"/>
</p:tagLst>
</file>

<file path=ppt/tags/tag47.xml><?xml version="1.0" encoding="utf-8"?>
<p:tagLst xmlns:p="http://schemas.openxmlformats.org/presentationml/2006/main">
  <p:tag name="PA" val="v3.2.0"/>
</p:tagLst>
</file>

<file path=ppt/tags/tag48.xml><?xml version="1.0" encoding="utf-8"?>
<p:tagLst xmlns:p="http://schemas.openxmlformats.org/presentationml/2006/main">
  <p:tag name="PA" val="v3.2.0"/>
</p:tagLst>
</file>

<file path=ppt/tags/tag49.xml><?xml version="1.0" encoding="utf-8"?>
<p:tagLst xmlns:p="http://schemas.openxmlformats.org/presentationml/2006/main">
  <p:tag name="PA" val="v3.2.0"/>
</p:tagLst>
</file>

<file path=ppt/tags/tag5.xml><?xml version="1.0" encoding="utf-8"?>
<p:tagLst xmlns:p="http://schemas.openxmlformats.org/presentationml/2006/main">
  <p:tag name="PA" val="v3.2.0"/>
</p:tagLst>
</file>

<file path=ppt/tags/tag50.xml><?xml version="1.0" encoding="utf-8"?>
<p:tagLst xmlns:p="http://schemas.openxmlformats.org/presentationml/2006/main">
  <p:tag name="PA" val="v3.2.0"/>
</p:tagLst>
</file>

<file path=ppt/tags/tag51.xml><?xml version="1.0" encoding="utf-8"?>
<p:tagLst xmlns:p="http://schemas.openxmlformats.org/presentationml/2006/main">
  <p:tag name="PA" val="v3.2.0"/>
</p:tagLst>
</file>

<file path=ppt/tags/tag52.xml><?xml version="1.0" encoding="utf-8"?>
<p:tagLst xmlns:p="http://schemas.openxmlformats.org/presentationml/2006/main">
  <p:tag name="PA" val="v3.2.0"/>
</p:tagLst>
</file>

<file path=ppt/tags/tag53.xml><?xml version="1.0" encoding="utf-8"?>
<p:tagLst xmlns:p="http://schemas.openxmlformats.org/presentationml/2006/main">
  <p:tag name="PA" val="v3.2.0"/>
</p:tagLst>
</file>

<file path=ppt/tags/tag54.xml><?xml version="1.0" encoding="utf-8"?>
<p:tagLst xmlns:p="http://schemas.openxmlformats.org/presentationml/2006/main">
  <p:tag name="PA" val="v3.2.0"/>
</p:tagLst>
</file>

<file path=ppt/tags/tag55.xml><?xml version="1.0" encoding="utf-8"?>
<p:tagLst xmlns:p="http://schemas.openxmlformats.org/presentationml/2006/main">
  <p:tag name="PA" val="v3.2.0"/>
</p:tagLst>
</file>

<file path=ppt/tags/tag56.xml><?xml version="1.0" encoding="utf-8"?>
<p:tagLst xmlns:p="http://schemas.openxmlformats.org/presentationml/2006/main">
  <p:tag name="PA" val="v3.2.0"/>
</p:tagLst>
</file>

<file path=ppt/tags/tag57.xml><?xml version="1.0" encoding="utf-8"?>
<p:tagLst xmlns:p="http://schemas.openxmlformats.org/presentationml/2006/main">
  <p:tag name="PA" val="v3.2.0"/>
</p:tagLst>
</file>

<file path=ppt/tags/tag58.xml><?xml version="1.0" encoding="utf-8"?>
<p:tagLst xmlns:p="http://schemas.openxmlformats.org/presentationml/2006/main">
  <p:tag name="PA" val="v3.2.0"/>
</p:tagLst>
</file>

<file path=ppt/tags/tag59.xml><?xml version="1.0" encoding="utf-8"?>
<p:tagLst xmlns:p="http://schemas.openxmlformats.org/presentationml/2006/main">
  <p:tag name="PA" val="v3.2.0"/>
</p:tagLst>
</file>

<file path=ppt/tags/tag6.xml><?xml version="1.0" encoding="utf-8"?>
<p:tagLst xmlns:p="http://schemas.openxmlformats.org/presentationml/2006/main">
  <p:tag name="PA" val="v3.2.0"/>
</p:tagLst>
</file>

<file path=ppt/tags/tag60.xml><?xml version="1.0" encoding="utf-8"?>
<p:tagLst xmlns:p="http://schemas.openxmlformats.org/presentationml/2006/main">
  <p:tag name="PA" val="v3.2.0"/>
</p:tagLst>
</file>

<file path=ppt/tags/tag61.xml><?xml version="1.0" encoding="utf-8"?>
<p:tagLst xmlns:p="http://schemas.openxmlformats.org/presentationml/2006/main">
  <p:tag name="PA" val="v3.2.0"/>
</p:tagLst>
</file>

<file path=ppt/tags/tag62.xml><?xml version="1.0" encoding="utf-8"?>
<p:tagLst xmlns:p="http://schemas.openxmlformats.org/presentationml/2006/main">
  <p:tag name="PA" val="v3.2.0"/>
</p:tagLst>
</file>

<file path=ppt/tags/tag63.xml><?xml version="1.0" encoding="utf-8"?>
<p:tagLst xmlns:p="http://schemas.openxmlformats.org/presentationml/2006/main">
  <p:tag name="PA" val="v3.2.0"/>
</p:tagLst>
</file>

<file path=ppt/tags/tag64.xml><?xml version="1.0" encoding="utf-8"?>
<p:tagLst xmlns:p="http://schemas.openxmlformats.org/presentationml/2006/main">
  <p:tag name="PA" val="v3.2.0"/>
</p:tagLst>
</file>

<file path=ppt/tags/tag65.xml><?xml version="1.0" encoding="utf-8"?>
<p:tagLst xmlns:p="http://schemas.openxmlformats.org/presentationml/2006/main">
  <p:tag name="PA" val="v3.2.0"/>
</p:tagLst>
</file>

<file path=ppt/tags/tag66.xml><?xml version="1.0" encoding="utf-8"?>
<p:tagLst xmlns:p="http://schemas.openxmlformats.org/presentationml/2006/main">
  <p:tag name="PA" val="v3.2.0"/>
</p:tagLst>
</file>

<file path=ppt/tags/tag67.xml><?xml version="1.0" encoding="utf-8"?>
<p:tagLst xmlns:p="http://schemas.openxmlformats.org/presentationml/2006/main">
  <p:tag name="PA" val="v3.2.0"/>
</p:tagLst>
</file>

<file path=ppt/tags/tag68.xml><?xml version="1.0" encoding="utf-8"?>
<p:tagLst xmlns:p="http://schemas.openxmlformats.org/presentationml/2006/main">
  <p:tag name="PA" val="v3.2.0"/>
</p:tagLst>
</file>

<file path=ppt/tags/tag69.xml><?xml version="1.0" encoding="utf-8"?>
<p:tagLst xmlns:p="http://schemas.openxmlformats.org/presentationml/2006/main">
  <p:tag name="MH" val="20170522152928"/>
  <p:tag name="MH_LIBRARY" val="GRAPHIC"/>
  <p:tag name="MH_TYPE" val="Text"/>
  <p:tag name="MH_ORDER" val="3"/>
</p:tagLst>
</file>

<file path=ppt/tags/tag7.xml><?xml version="1.0" encoding="utf-8"?>
<p:tagLst xmlns:p="http://schemas.openxmlformats.org/presentationml/2006/main">
  <p:tag name="PA" val="v3.2.0"/>
</p:tagLst>
</file>

<file path=ppt/tags/tag70.xml><?xml version="1.0" encoding="utf-8"?>
<p:tagLst xmlns:p="http://schemas.openxmlformats.org/presentationml/2006/main">
  <p:tag name="PA" val="v3.2.0"/>
</p:tagLst>
</file>

<file path=ppt/tags/tag71.xml><?xml version="1.0" encoding="utf-8"?>
<p:tagLst xmlns:p="http://schemas.openxmlformats.org/presentationml/2006/main">
  <p:tag name="PA" val="v3.2.0"/>
</p:tagLst>
</file>

<file path=ppt/tags/tag72.xml><?xml version="1.0" encoding="utf-8"?>
<p:tagLst xmlns:p="http://schemas.openxmlformats.org/presentationml/2006/main">
  <p:tag name="PA" val="v3.2.0"/>
</p:tagLst>
</file>

<file path=ppt/tags/tag73.xml><?xml version="1.0" encoding="utf-8"?>
<p:tagLst xmlns:p="http://schemas.openxmlformats.org/presentationml/2006/main">
  <p:tag name="PA" val="v3.2.0"/>
</p:tagLst>
</file>

<file path=ppt/tags/tag74.xml><?xml version="1.0" encoding="utf-8"?>
<p:tagLst xmlns:p="http://schemas.openxmlformats.org/presentationml/2006/main">
  <p:tag name="MH" val="20170522152928"/>
  <p:tag name="MH_LIBRARY" val="GRAPHIC"/>
  <p:tag name="MH_TYPE" val="Text"/>
  <p:tag name="MH_ORDER" val="3"/>
</p:tagLst>
</file>

<file path=ppt/tags/tag75.xml><?xml version="1.0" encoding="utf-8"?>
<p:tagLst xmlns:p="http://schemas.openxmlformats.org/presentationml/2006/main">
  <p:tag name="PA" val="v3.2.0"/>
</p:tagLst>
</file>

<file path=ppt/tags/tag76.xml><?xml version="1.0" encoding="utf-8"?>
<p:tagLst xmlns:p="http://schemas.openxmlformats.org/presentationml/2006/main">
  <p:tag name="PA" val="v3.2.0"/>
</p:tagLst>
</file>

<file path=ppt/tags/tag77.xml><?xml version="1.0" encoding="utf-8"?>
<p:tagLst xmlns:p="http://schemas.openxmlformats.org/presentationml/2006/main">
  <p:tag name="PA" val="v3.2.0"/>
</p:tagLst>
</file>

<file path=ppt/tags/tag78.xml><?xml version="1.0" encoding="utf-8"?>
<p:tagLst xmlns:p="http://schemas.openxmlformats.org/presentationml/2006/main">
  <p:tag name="PA" val="v3.2.0"/>
</p:tagLst>
</file>

<file path=ppt/tags/tag79.xml><?xml version="1.0" encoding="utf-8"?>
<p:tagLst xmlns:p="http://schemas.openxmlformats.org/presentationml/2006/main">
  <p:tag name="PA" val="v3.2.0"/>
</p:tagLst>
</file>

<file path=ppt/tags/tag8.xml><?xml version="1.0" encoding="utf-8"?>
<p:tagLst xmlns:p="http://schemas.openxmlformats.org/presentationml/2006/main">
  <p:tag name="PA" val="v3.2.0"/>
</p:tagLst>
</file>

<file path=ppt/tags/tag80.xml><?xml version="1.0" encoding="utf-8"?>
<p:tagLst xmlns:p="http://schemas.openxmlformats.org/presentationml/2006/main">
  <p:tag name="PA" val="v3.2.0"/>
</p:tagLst>
</file>

<file path=ppt/tags/tag9.xml><?xml version="1.0" encoding="utf-8"?>
<p:tagLst xmlns:p="http://schemas.openxmlformats.org/presentationml/2006/main">
  <p:tag name="PA" val="v3.2.0"/>
</p:tagLst>
</file>

<file path=ppt/theme/theme1.xml><?xml version="1.0" encoding="utf-8"?>
<a:theme xmlns:a="http://schemas.openxmlformats.org/drawingml/2006/main" name="第一PPT，www.1ppt.com">
  <a:themeElements>
    <a:clrScheme name="Office">
      <a:dk1>
        <a:srgbClr val="000000"/>
      </a:dk1>
      <a:lt1>
        <a:srgbClr val="FFFFFF"/>
      </a:lt1>
      <a:dk2>
        <a:srgbClr val="778495"/>
      </a:dk2>
      <a:lt2>
        <a:srgbClr val="F0F0F0"/>
      </a:lt2>
      <a:accent1>
        <a:srgbClr val="D16349"/>
      </a:accent1>
      <a:accent2>
        <a:srgbClr val="CCB400"/>
      </a:accent2>
      <a:accent3>
        <a:srgbClr val="8CADAE"/>
      </a:accent3>
      <a:accent4>
        <a:srgbClr val="8C7B70"/>
      </a:accent4>
      <a:accent5>
        <a:srgbClr val="8FB08C"/>
      </a:accent5>
      <a:accent6>
        <a:srgbClr val="D19049"/>
      </a:accent6>
      <a:hlink>
        <a:srgbClr val="D16349"/>
      </a:hlink>
      <a:folHlink>
        <a:srgbClr val="BFBFBF"/>
      </a:folHlink>
    </a:clrScheme>
    <a:fontScheme name="自定义 9">
      <a:majorFont>
        <a:latin typeface="Arial"/>
        <a:ea typeface="方正舒体"/>
        <a:cs typeface=""/>
      </a:majorFont>
      <a:minorFont>
        <a:latin typeface="Arial"/>
        <a:ea typeface="幼圆"/>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D16349"/>
    </a:accent1>
    <a:accent2>
      <a:srgbClr val="CCB400"/>
    </a:accent2>
    <a:accent3>
      <a:srgbClr val="8CADAE"/>
    </a:accent3>
    <a:accent4>
      <a:srgbClr val="8C7B70"/>
    </a:accent4>
    <a:accent5>
      <a:srgbClr val="8FB08C"/>
    </a:accent5>
    <a:accent6>
      <a:srgbClr val="D19049"/>
    </a:accent6>
    <a:hlink>
      <a:srgbClr val="D16349"/>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D16349"/>
    </a:accent1>
    <a:accent2>
      <a:srgbClr val="CCB400"/>
    </a:accent2>
    <a:accent3>
      <a:srgbClr val="8CADAE"/>
    </a:accent3>
    <a:accent4>
      <a:srgbClr val="8C7B70"/>
    </a:accent4>
    <a:accent5>
      <a:srgbClr val="8FB08C"/>
    </a:accent5>
    <a:accent6>
      <a:srgbClr val="D19049"/>
    </a:accent6>
    <a:hlink>
      <a:srgbClr val="D16349"/>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D16349"/>
    </a:accent1>
    <a:accent2>
      <a:srgbClr val="CCB400"/>
    </a:accent2>
    <a:accent3>
      <a:srgbClr val="8CADAE"/>
    </a:accent3>
    <a:accent4>
      <a:srgbClr val="8C7B70"/>
    </a:accent4>
    <a:accent5>
      <a:srgbClr val="8FB08C"/>
    </a:accent5>
    <a:accent6>
      <a:srgbClr val="D19049"/>
    </a:accent6>
    <a:hlink>
      <a:srgbClr val="D16349"/>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D16349"/>
    </a:accent1>
    <a:accent2>
      <a:srgbClr val="CCB400"/>
    </a:accent2>
    <a:accent3>
      <a:srgbClr val="8CADAE"/>
    </a:accent3>
    <a:accent4>
      <a:srgbClr val="8C7B70"/>
    </a:accent4>
    <a:accent5>
      <a:srgbClr val="8FB08C"/>
    </a:accent5>
    <a:accent6>
      <a:srgbClr val="D19049"/>
    </a:accent6>
    <a:hlink>
      <a:srgbClr val="D16349"/>
    </a:hlink>
    <a:folHlink>
      <a:srgbClr val="BFBFBF"/>
    </a:folHlink>
  </a:clrScheme>
</a:themeOverride>
</file>

<file path=ppt/theme/themeOverride5.xml><?xml version="1.0" encoding="utf-8"?>
<a:themeOverride xmlns:a="http://schemas.openxmlformats.org/drawingml/2006/main">
  <a:clrScheme name="Office">
    <a:dk1>
      <a:srgbClr val="000000"/>
    </a:dk1>
    <a:lt1>
      <a:srgbClr val="FFFFFF"/>
    </a:lt1>
    <a:dk2>
      <a:srgbClr val="778495"/>
    </a:dk2>
    <a:lt2>
      <a:srgbClr val="F0F0F0"/>
    </a:lt2>
    <a:accent1>
      <a:srgbClr val="D16349"/>
    </a:accent1>
    <a:accent2>
      <a:srgbClr val="CCB400"/>
    </a:accent2>
    <a:accent3>
      <a:srgbClr val="8CADAE"/>
    </a:accent3>
    <a:accent4>
      <a:srgbClr val="8C7B70"/>
    </a:accent4>
    <a:accent5>
      <a:srgbClr val="8FB08C"/>
    </a:accent5>
    <a:accent6>
      <a:srgbClr val="D19049"/>
    </a:accent6>
    <a:hlink>
      <a:srgbClr val="D16349"/>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0</TotalTime>
  <Words>3215</Words>
  <Application>WWO_dingtalk_20211012142755-c9fcf70066</Application>
  <PresentationFormat>宽屏</PresentationFormat>
  <Paragraphs>164</Paragraphs>
  <Slides>25</Slides>
  <Notes>25</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25</vt:i4>
      </vt:variant>
    </vt:vector>
  </HeadingPairs>
  <TitlesOfParts>
    <vt:vector size="43" baseType="lpstr">
      <vt:lpstr>Arial</vt:lpstr>
      <vt:lpstr>宋体</vt:lpstr>
      <vt:lpstr>Wingdings</vt:lpstr>
      <vt:lpstr>Calibri</vt:lpstr>
      <vt:lpstr>宋体</vt:lpstr>
      <vt:lpstr>方正舒体</vt:lpstr>
      <vt:lpstr>汉仪书宋二KW</vt:lpstr>
      <vt:lpstr>幼圆</vt:lpstr>
      <vt:lpstr>华文黑体</vt:lpstr>
      <vt:lpstr>微软雅黑 Light</vt:lpstr>
      <vt:lpstr>Calibri</vt:lpstr>
      <vt:lpstr>Times New Roman</vt:lpstr>
      <vt:lpstr>-apple-system</vt:lpstr>
      <vt:lpstr>新蒂文征明简繁</vt:lpstr>
      <vt:lpstr>等线</vt:lpstr>
      <vt:lpstr>汉仪中黑KW</vt:lpstr>
      <vt:lpstr>汉仪中等线KW</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中国风</dc:title>
  <dc:creator>第一PPT</dc:creator>
  <cp:keywords>www.1ppt.com</cp:keywords>
  <dc:description>www.1ppt.com</dc:description>
  <cp:lastModifiedBy>韩 檬</cp:lastModifiedBy>
  <dcterms:created xsi:type="dcterms:W3CDTF">2022-04-21T04:55:36Z</dcterms:created>
  <dcterms:modified xsi:type="dcterms:W3CDTF">2022-04-21T04:55:36Z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